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0" r:id="rId4"/>
    <p:sldId id="259" r:id="rId5"/>
    <p:sldId id="258" r:id="rId6"/>
    <p:sldId id="271" r:id="rId7"/>
    <p:sldId id="273" r:id="rId8"/>
    <p:sldId id="274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98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" panose="02040503050406030204" pitchFamily="18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Carlito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DBAF4-26F9-4309-AFAE-EF473328E5B5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4A133-7522-42D9-B45A-9C08D1840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94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14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63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90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62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1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52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87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79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37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6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6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70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07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66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90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5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5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37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5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91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3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33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A133-7522-42D9-B45A-9C08D1840F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9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5.png"/><Relationship Id="rId18" Type="http://schemas.openxmlformats.org/officeDocument/2006/relationships/image" Target="../media/image21.jp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18.jp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44E9D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01960" y="933956"/>
            <a:ext cx="5039424" cy="1282822"/>
          </a:xfrm>
          <a:custGeom>
            <a:avLst/>
            <a:gdLst/>
            <a:ahLst/>
            <a:cxnLst/>
            <a:rect l="l" t="t" r="r" b="b"/>
            <a:pathLst>
              <a:path w="5039424" h="1282822">
                <a:moveTo>
                  <a:pt x="0" y="0"/>
                </a:moveTo>
                <a:lnTo>
                  <a:pt x="5039424" y="0"/>
                </a:lnTo>
                <a:lnTo>
                  <a:pt x="5039424" y="1282822"/>
                </a:lnTo>
                <a:lnTo>
                  <a:pt x="0" y="128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77" b="-7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269" y="3551178"/>
            <a:ext cx="17502729" cy="2098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КРАТКОСРОЧНОЕ ПРОГНОЗИРОВАНИЕ И НАУКАСТИНГ МАКРОЭКОНОМИЧЕСКИХ ВРЕМЕННЫХ РЯДОВ НА ОСНОВЕ ВЕКТОРНЫХ МОДЕЛЕЙ АВТОРЕГРЕССИИ ПО СМЕШАННЫМ ДАННЫМ</a:t>
            </a:r>
            <a:endParaRPr lang="ru-RU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3888"/>
              </a:lnSpc>
            </a:pPr>
            <a:endParaRPr dirty="0"/>
          </a:p>
        </p:txBody>
      </p:sp>
      <p:sp>
        <p:nvSpPr>
          <p:cNvPr id="8" name="TextBox 8"/>
          <p:cNvSpPr txBox="1"/>
          <p:nvPr/>
        </p:nvSpPr>
        <p:spPr>
          <a:xfrm>
            <a:off x="3726180" y="6053014"/>
            <a:ext cx="13533120" cy="377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7"/>
              </a:lnSpc>
            </a:pPr>
            <a:r>
              <a:rPr lang="en-US" sz="3329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</a:t>
            </a:r>
            <a:r>
              <a:rPr lang="en-US" sz="3329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29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sz="3329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r">
              <a:lnSpc>
                <a:spcPts val="2877"/>
              </a:lnSpc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ts val="3529"/>
              </a:lnSpc>
            </a:pPr>
            <a:r>
              <a:rPr lang="en-US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</a:t>
            </a:r>
            <a:r>
              <a:rPr lang="en-US" sz="3329" spc="3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кандидат</a:t>
            </a:r>
            <a:r>
              <a:rPr lang="en-US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29" spc="3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физико-математических</a:t>
            </a:r>
            <a:r>
              <a:rPr lang="en-US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29" spc="3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наук</a:t>
            </a:r>
            <a:r>
              <a:rPr lang="en-US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доктор экономических наук, </a:t>
            </a:r>
            <a:endParaRPr lang="en-US" sz="3329" spc="3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ts val="3529"/>
              </a:lnSpc>
            </a:pPr>
            <a:r>
              <a:rPr lang="en-US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</a:t>
            </a:r>
            <a:r>
              <a:rPr lang="ru-RU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профессор</a:t>
            </a:r>
            <a:r>
              <a:rPr lang="en-US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заведующий</a:t>
            </a:r>
            <a:r>
              <a:rPr lang="en-US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29" spc="3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</a:t>
            </a:r>
            <a:r>
              <a:rPr lang="ru-RU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ой</a:t>
            </a:r>
            <a:endParaRPr lang="en-US" sz="3329" spc="3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ts val="3529"/>
              </a:lnSpc>
            </a:pPr>
            <a:r>
              <a:rPr lang="en-US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</a:t>
            </a:r>
            <a:r>
              <a:rPr lang="ru-RU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математического</a:t>
            </a:r>
            <a:r>
              <a:rPr lang="en-US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моделирования и анализа данных</a:t>
            </a:r>
            <a:endParaRPr lang="en-US" sz="3329" spc="3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ts val="3529"/>
              </a:lnSpc>
            </a:pPr>
            <a:r>
              <a:rPr lang="en-US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</a:t>
            </a:r>
            <a:r>
              <a:rPr lang="ru-RU" sz="3329" spc="3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Малюгин Владимир Ильич</a:t>
            </a:r>
            <a:endParaRPr lang="en-US" sz="3329" spc="3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>
              <a:lnSpc>
                <a:spcPts val="2877"/>
              </a:lnSpc>
            </a:pPr>
            <a:endParaRPr dirty="0"/>
          </a:p>
        </p:txBody>
      </p:sp>
      <p:sp>
        <p:nvSpPr>
          <p:cNvPr id="9" name="TextBox 9"/>
          <p:cNvSpPr txBox="1"/>
          <p:nvPr/>
        </p:nvSpPr>
        <p:spPr>
          <a:xfrm>
            <a:off x="91441" y="5440596"/>
            <a:ext cx="18105118" cy="41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ru-RU" sz="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Бовт Тимофей Анатольевич</a:t>
            </a:r>
            <a:endParaRPr lang="en-US" sz="3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87304" y="924211"/>
            <a:ext cx="11413659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математического моделирования и </a:t>
            </a:r>
          </a:p>
          <a:p>
            <a:pPr algn="ctr">
              <a:lnSpc>
                <a:spcPts val="3888"/>
              </a:lnSpc>
            </a:pPr>
            <a:r>
              <a:rPr lang="ru-RU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данных</a:t>
            </a:r>
            <a:endParaRPr lang="en-US" sz="3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7665D-E982-4AA3-B1E5-604A216E101C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7600" y="419100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СХЕМА МАКРОЭКОНОМИЧЕСКОЙ МОДЕЛИ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z="1800" spc="-8" dirty="0">
                <a:solidFill>
                  <a:srgbClr val="FFFFFF"/>
                </a:solidFill>
                <a:latin typeface="Carlito"/>
              </a:rPr>
              <a:t>11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pic>
        <p:nvPicPr>
          <p:cNvPr id="5121" name="Picture 5431">
            <a:extLst>
              <a:ext uri="{FF2B5EF4-FFF2-40B4-BE49-F238E27FC236}">
                <a16:creationId xmlns:a16="http://schemas.microsoft.com/office/drawing/2014/main" id="{24CC8C43-37C8-482F-9D71-42E17D0DC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77" y="3100092"/>
            <a:ext cx="13283066" cy="4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19BF125A-9835-4434-A1DE-2D93D0A80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852" y="7444133"/>
            <a:ext cx="1374831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en-US" sz="3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9 — Схема теоретических связей в макроэкономической модели ВВП</a:t>
            </a:r>
            <a:endParaRPr kumimoji="0" lang="ru-RU" altLang="en-US" sz="3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608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7600" y="419100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ПОСТРОЕННЫЕ МОДЕЛИ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z="1800" spc="-8" dirty="0">
                <a:solidFill>
                  <a:srgbClr val="FFFFFF"/>
                </a:solidFill>
                <a:latin typeface="Carlito"/>
              </a:rPr>
              <a:t>1</a:t>
            </a:r>
            <a:r>
              <a:rPr lang="en-US" sz="1800" spc="-8" dirty="0">
                <a:solidFill>
                  <a:srgbClr val="FFFFFF"/>
                </a:solidFill>
                <a:latin typeface="Carlito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738CBF-AF90-4C39-A558-DF4A70DFE951}"/>
                  </a:ext>
                </a:extLst>
              </p:cNvPr>
              <p:cNvSpPr txBox="1"/>
              <p:nvPr/>
            </p:nvSpPr>
            <p:spPr>
              <a:xfrm>
                <a:off x="704334" y="2289802"/>
                <a:ext cx="16694599" cy="6346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01625" marR="0" indent="357505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25"/>
                  </a:spcAft>
                </a:pP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процессе исследования для сравнительного анализа были построены две модели 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MF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также две модели 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 агрегированием. </a:t>
                </a:r>
                <a:r>
                  <a:rPr lang="en-US" sz="3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Построенные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модели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имеют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следующие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спецификации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25"/>
                  </a:spcAft>
                  <a:buFont typeface="Arial" panose="020B0604020202020204" pitchFamily="34" charset="0"/>
                  <a:buChar char="•"/>
                </a:pPr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u="none" strike="noStrike" baseline="-25000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(1) – это </a:t>
                </a:r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модель с 1 лагом по агрегированным переменным</a:t>
                </a:r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𝒊𝒑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𝒓𝒕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𝒊𝒏𝒗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𝒂𝒈𝒓𝒐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𝒃𝒍𝒅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𝒏𝒄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𝑪𝑬𝑺𝑰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25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(2) – это 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модель с 2 лагами по агрегированной переменной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𝒊𝒑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 </a:t>
                </a:r>
                <a:r>
                  <a:rPr lang="ru-RU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она обладает наилучшими значениями метрик на </a:t>
                </a:r>
                <a:r>
                  <a:rPr lang="ru-RU" sz="3000" u="none" strike="noStrike" dirty="0" err="1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вневыборочных</a:t>
                </a:r>
                <a:r>
                  <a:rPr lang="ru-RU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прогнозах;</a:t>
                </a:r>
              </a:p>
              <a:p>
                <a:pPr marL="758825" indent="-457200" algn="just">
                  <a:lnSpc>
                    <a:spcPct val="107000"/>
                  </a:lnSpc>
                  <a:spcAft>
                    <a:spcPts val="1225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MF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(1) – это 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MF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модель с 1 лагом по переменным</a:t>
                </a:r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𝒊𝒑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𝒓𝒕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𝒊𝒏𝒗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𝒂𝒈𝒓𝒐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𝒃𝒍𝒅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𝒏𝒄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𝑪𝑬𝑺𝑰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25"/>
                  </a:spcAft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MF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(2) – это 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MF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модель с 2 лагами по переменным </a:t>
                </a:r>
                <a:r>
                  <a:rPr lang="en-US" sz="30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𝒊𝒑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𝒓𝒕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𝑪𝑬𝑺𝑰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3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:r>
                  <a:rPr lang="ru-RU" sz="3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она обладает наилучшими значениями метрик на </a:t>
                </a:r>
                <a:r>
                  <a:rPr lang="ru-RU" sz="3000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вневыборочных</a:t>
                </a:r>
                <a:r>
                  <a:rPr lang="ru-RU" sz="3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прогнозах;</a:t>
                </a:r>
              </a:p>
              <a:p>
                <a:pPr marL="301625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25"/>
                  </a:spcAft>
                </a:pPr>
                <a:r>
                  <a:rPr lang="ru-RU" sz="3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Наилучшая модель 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MF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(2)  включает 10 уравнений и требует оценки 220 коэффициентов.</a:t>
                </a:r>
                <a:endParaRPr lang="ru-RU" sz="300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738CBF-AF90-4C39-A558-DF4A70DF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34" y="2289802"/>
                <a:ext cx="16694599" cy="6346674"/>
              </a:xfrm>
              <a:prstGeom prst="rect">
                <a:avLst/>
              </a:prstGeom>
              <a:blipFill>
                <a:blip r:embed="rId4"/>
                <a:stretch>
                  <a:fillRect t="-1249" r="-877" b="-1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595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7600" y="419100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MF-VAR</a:t>
            </a:r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МОДЕЛЬ В ВИДЕ УРАВНЕНИЙ (1)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z="1800" spc="-8" dirty="0">
                <a:solidFill>
                  <a:srgbClr val="FFFFFF"/>
                </a:solidFill>
                <a:latin typeface="Carlito"/>
              </a:rPr>
              <a:t>1</a:t>
            </a:r>
            <a:r>
              <a:rPr lang="ru-RU" spc="-8" dirty="0">
                <a:solidFill>
                  <a:srgbClr val="FFFFFF"/>
                </a:solidFill>
                <a:latin typeface="Carlito"/>
              </a:rPr>
              <a:t>3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94F4C7-9DD4-43AA-BD31-5BBC105D7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759" y="1451583"/>
            <a:ext cx="10873750" cy="8107701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AA4E1D4C-3887-4634-800D-0269A7A858E6}"/>
              </a:ext>
            </a:extLst>
          </p:cNvPr>
          <p:cNvSpPr/>
          <p:nvPr/>
        </p:nvSpPr>
        <p:spPr>
          <a:xfrm>
            <a:off x="15925800" y="5219700"/>
            <a:ext cx="1645509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900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7600" y="419100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MF-VAR</a:t>
            </a:r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МОДЕЛЬ В ВИДЕ УРАВНЕНИЙ (2)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z="1800" spc="-8" dirty="0">
                <a:solidFill>
                  <a:srgbClr val="FFFFFF"/>
                </a:solidFill>
                <a:latin typeface="Carlito"/>
              </a:rPr>
              <a:t>14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AA4E1D4C-3887-4634-800D-0269A7A858E6}"/>
              </a:ext>
            </a:extLst>
          </p:cNvPr>
          <p:cNvSpPr/>
          <p:nvPr/>
        </p:nvSpPr>
        <p:spPr>
          <a:xfrm>
            <a:off x="15925800" y="5219700"/>
            <a:ext cx="1645509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416E48-0737-475F-B6A6-DB47D715F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825" y="1873960"/>
            <a:ext cx="10193405" cy="2186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F128BDF-75D9-479B-A262-C74833740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452" y="4372765"/>
            <a:ext cx="10376364" cy="5114127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8E71878B-25DF-4EF1-B347-C66A830FCF44}"/>
              </a:ext>
            </a:extLst>
          </p:cNvPr>
          <p:cNvSpPr/>
          <p:nvPr/>
        </p:nvSpPr>
        <p:spPr>
          <a:xfrm>
            <a:off x="750980" y="5219700"/>
            <a:ext cx="1645509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70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7600" y="419100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MF-VAR</a:t>
            </a:r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МОДЕЛЬ В ВИДЕ УРАВНЕНИЙ (3)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z="1800" spc="-8" dirty="0">
                <a:solidFill>
                  <a:srgbClr val="FFFFFF"/>
                </a:solidFill>
                <a:latin typeface="Carlito"/>
              </a:rPr>
              <a:t>15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AA4E1D4C-3887-4634-800D-0269A7A858E6}"/>
              </a:ext>
            </a:extLst>
          </p:cNvPr>
          <p:cNvSpPr/>
          <p:nvPr/>
        </p:nvSpPr>
        <p:spPr>
          <a:xfrm>
            <a:off x="15925800" y="5219700"/>
            <a:ext cx="1645509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D5639E-B82D-44B7-93AD-B6F246C4D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778" y="1471693"/>
            <a:ext cx="10103711" cy="7741024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26EF909C-9399-4D1F-868C-5036F7CDCA73}"/>
              </a:ext>
            </a:extLst>
          </p:cNvPr>
          <p:cNvSpPr/>
          <p:nvPr/>
        </p:nvSpPr>
        <p:spPr>
          <a:xfrm>
            <a:off x="750980" y="5219700"/>
            <a:ext cx="1645509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483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7600" y="419100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MF-VAR</a:t>
            </a:r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МОДЕЛЬ В ВИДЕ УРАВНЕНИЙ (4)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z="1800" spc="-8" dirty="0">
                <a:solidFill>
                  <a:srgbClr val="FFFFFF"/>
                </a:solidFill>
                <a:latin typeface="Carlito"/>
              </a:rPr>
              <a:t>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497D753-30CD-4EA9-ADDD-28782F27B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241" y="3238500"/>
            <a:ext cx="9957276" cy="2243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E97DE-D3AC-43AB-B0AC-8A0EACED8994}"/>
                  </a:ext>
                </a:extLst>
              </p:cNvPr>
              <p:cNvSpPr txBox="1"/>
              <p:nvPr/>
            </p:nvSpPr>
            <p:spPr>
              <a:xfrm>
                <a:off x="758148" y="5965349"/>
                <a:ext cx="16786039" cy="11231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en-US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en-US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en-US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en-US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p>
                    </m:sSubSup>
                    <m:r>
                      <a:rPr lang="el-GR" altLang="en-US" sz="3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=1,…,10</m:t>
                    </m:r>
                  </m:oMath>
                </a14:m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коэффициенты, определяемые по методу наименьших квадратов.</a:t>
                </a:r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5E97DE-D3AC-43AB-B0AC-8A0EACED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48" y="5965349"/>
                <a:ext cx="16786039" cy="1123128"/>
              </a:xfrm>
              <a:prstGeom prst="rect">
                <a:avLst/>
              </a:prstGeom>
              <a:blipFill>
                <a:blip r:embed="rId5"/>
                <a:stretch>
                  <a:fillRect l="-835"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CF3356BF-D89E-4913-98A7-D080957BE8E1}"/>
              </a:ext>
            </a:extLst>
          </p:cNvPr>
          <p:cNvSpPr/>
          <p:nvPr/>
        </p:nvSpPr>
        <p:spPr>
          <a:xfrm>
            <a:off x="716691" y="4229135"/>
            <a:ext cx="1645509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057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7600" y="419100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КРИТЕРИИ ОЦЕНКИ ТОЧНОСТИ ПРОГНОЗОВ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z="1800" spc="-8" dirty="0">
                <a:solidFill>
                  <a:srgbClr val="FFFFFF"/>
                </a:solidFill>
                <a:latin typeface="Carlito"/>
              </a:rPr>
              <a:t>1</a:t>
            </a:r>
            <a:r>
              <a:rPr lang="en-US" sz="1800" spc="-8" dirty="0">
                <a:solidFill>
                  <a:srgbClr val="FFFFFF"/>
                </a:solidFill>
                <a:latin typeface="Carlito"/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B50C2F-A526-41D9-B103-AC770913984A}"/>
              </a:ext>
            </a:extLst>
          </p:cNvPr>
          <p:cNvSpPr txBox="1"/>
          <p:nvPr/>
        </p:nvSpPr>
        <p:spPr>
          <a:xfrm>
            <a:off x="747815" y="1681610"/>
            <a:ext cx="16823493" cy="1720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1625" marR="0" indent="357505" algn="just">
              <a:lnSpc>
                <a:spcPct val="107000"/>
              </a:lnSpc>
              <a:spcBef>
                <a:spcPts val="0"/>
              </a:spcBef>
              <a:spcAft>
                <a:spcPts val="1435"/>
              </a:spcAft>
            </a:pPr>
            <a:r>
              <a:rPr lang="ru-RU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оценки качества прогнозов эконометрических моделей наиболее популярными являются два следующих критерия: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8825" marR="0" indent="-457200" algn="just">
              <a:lnSpc>
                <a:spcPct val="107000"/>
              </a:lnSpc>
              <a:spcBef>
                <a:spcPts val="0"/>
              </a:spcBef>
              <a:spcAft>
                <a:spcPts val="1435"/>
              </a:spcAft>
              <a:buFont typeface="Arial" panose="020B0604020202020204" pitchFamily="34" charset="0"/>
              <a:buChar char="•"/>
            </a:pPr>
            <a:r>
              <a:rPr lang="en-US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MAE (</a:t>
            </a:r>
            <a:r>
              <a:rPr lang="en-US" sz="3000" b="1" i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 Absolute Error</a:t>
            </a:r>
            <a:r>
              <a:rPr lang="en-US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0" name="Picture 86456">
            <a:extLst>
              <a:ext uri="{FF2B5EF4-FFF2-40B4-BE49-F238E27FC236}">
                <a16:creationId xmlns:a16="http://schemas.microsoft.com/office/drawing/2014/main" id="{8D2C32B8-E74F-4035-B8B2-128F22E146D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94382" y="3402081"/>
            <a:ext cx="3914503" cy="1181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033DA2-B8BF-4362-96EC-3B2047FBE6AA}"/>
              </a:ext>
            </a:extLst>
          </p:cNvPr>
          <p:cNvSpPr txBox="1"/>
          <p:nvPr/>
        </p:nvSpPr>
        <p:spPr>
          <a:xfrm>
            <a:off x="785270" y="4610337"/>
            <a:ext cx="16823493" cy="552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8825" marR="0" indent="-457200" algn="just">
              <a:lnSpc>
                <a:spcPct val="107000"/>
              </a:lnSpc>
              <a:spcBef>
                <a:spcPts val="0"/>
              </a:spcBef>
              <a:spcAft>
                <a:spcPts val="1435"/>
              </a:spcAft>
              <a:buFont typeface="Arial" panose="020B0604020202020204" pitchFamily="34" charset="0"/>
              <a:buChar char="•"/>
            </a:pPr>
            <a:r>
              <a:rPr lang="en-US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RMSE (</a:t>
            </a:r>
            <a:r>
              <a:rPr lang="en-US" sz="3000" b="1" i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en-US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b="1" i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Mean Squared Error</a:t>
            </a:r>
            <a:r>
              <a:rPr lang="en-US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5" name="Picture 86457">
            <a:extLst>
              <a:ext uri="{FF2B5EF4-FFF2-40B4-BE49-F238E27FC236}">
                <a16:creationId xmlns:a16="http://schemas.microsoft.com/office/drawing/2014/main" id="{B9F66CD3-6730-4283-9E04-C7D8AF357E7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75213" y="5302329"/>
            <a:ext cx="4952839" cy="1507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AF455A-D287-4B80-8291-F39415024454}"/>
                  </a:ext>
                </a:extLst>
              </p:cNvPr>
              <p:cNvSpPr txBox="1"/>
              <p:nvPr/>
            </p:nvSpPr>
            <p:spPr>
              <a:xfrm>
                <a:off x="1140284" y="6584516"/>
                <a:ext cx="16431023" cy="2555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01625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45"/>
                  </a:spcAft>
                </a:pPr>
                <a:r>
                  <a:rPr lang="ru-RU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</a:t>
                </a:r>
                <a:r>
                  <a:rPr lang="en-US" sz="3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де</a:t>
                </a:r>
                <a:endPara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45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en-US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— фактическое значение эндогенной переменной в период </a:t>
                </a:r>
                <a14:m>
                  <m:oMath xmlns:m="http://schemas.openxmlformats.org/officeDocument/2006/math">
                    <m:r>
                      <a:rPr lang="en-US" sz="3000" b="0" i="1" u="none" strike="noStrike" smtClean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:endParaRPr lang="ru-RU" sz="300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45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00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0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— спрогнозированное с помощью модели значение эндогенной переменной в период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  <a:endParaRPr lang="ru-RU" sz="300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45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b="0" i="1" u="none" strike="noStrike" smtClean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3000" i="1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— количество периодов, на которых тестируется модель.</a:t>
                </a:r>
                <a:endParaRPr lang="en-US" sz="3000" u="none" strike="noStrike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AF455A-D287-4B80-8291-F39415024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284" y="6584516"/>
                <a:ext cx="16431023" cy="2555764"/>
              </a:xfrm>
              <a:prstGeom prst="rect">
                <a:avLst/>
              </a:prstGeom>
              <a:blipFill>
                <a:blip r:embed="rId6"/>
                <a:stretch>
                  <a:fillRect t="-3103" b="-4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10203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7600" y="419100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МЕТОД РАСШИРЯЮЩЕГОСЯ ОКНА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z="1800" spc="-8" dirty="0">
                <a:solidFill>
                  <a:srgbClr val="FFFFFF"/>
                </a:solidFill>
                <a:latin typeface="Carlito"/>
              </a:rPr>
              <a:t>1</a:t>
            </a:r>
            <a:r>
              <a:rPr lang="ru-RU" spc="-8" dirty="0">
                <a:solidFill>
                  <a:srgbClr val="FFFFFF"/>
                </a:solidFill>
                <a:latin typeface="Carlito"/>
              </a:rPr>
              <a:t>8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02B546-E700-44E3-8C8F-9ECC129464CD}"/>
                  </a:ext>
                </a:extLst>
              </p:cNvPr>
              <p:cNvSpPr txBox="1"/>
              <p:nvPr/>
            </p:nvSpPr>
            <p:spPr>
              <a:xfrm>
                <a:off x="853849" y="1704212"/>
                <a:ext cx="16717460" cy="7739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01625" marR="0" indent="357505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75"/>
                  </a:spcAft>
                </a:pPr>
                <a:r>
                  <a:rPr lang="ru-RU" sz="2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решения задачи краткосрочного прогнозирования используется </a:t>
                </a:r>
                <a:r>
                  <a:rPr lang="ru-RU" sz="25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подход расширяющегося окна</a:t>
                </a:r>
                <a:r>
                  <a:rPr lang="ru-RU" sz="25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ru-RU" sz="25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75"/>
                  </a:spcAft>
                  <a:buFont typeface="+mj-lt"/>
                  <a:buAutoNum type="arabicPeriod"/>
                </a:pPr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Вся выборка данных первоначально делится на две части – обучающую и тестируемую. В результате в обучающую выборку входят наблюдения</a:t>
                </a:r>
                <a:r>
                  <a:rPr lang="en-US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1" u="none" strike="noStrike" smtClean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а в тестируемую – наблюдения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2500" i="1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500" i="1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ru-RU" sz="250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75"/>
                  </a:spcAft>
                  <a:buFont typeface="+mj-lt"/>
                  <a:buAutoNum type="arabicPeriod"/>
                </a:pPr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Основываясь на фактических временных рядах обучающей выборки осуществляется оценка параметров модели.</a:t>
                </a:r>
                <a:endParaRPr lang="ru-RU" sz="250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75"/>
                  </a:spcAft>
                  <a:buFont typeface="+mj-lt"/>
                  <a:buAutoNum type="arabicPeriod"/>
                </a:pPr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 помощью оцененной модели производится прогноз</a:t>
                </a:r>
                <a:r>
                  <a:rPr lang="en-US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50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5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на один квартал вперед.</a:t>
                </a:r>
                <a:endParaRPr lang="ru-RU" sz="250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75"/>
                  </a:spcAft>
                  <a:buFont typeface="+mj-lt"/>
                  <a:buAutoNum type="arabicPeriod"/>
                </a:pPr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Увеличивается длина обучающей выборки на один квартал, то есть теперь в нее входят наблюдения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1" u="none" strike="noStrike" smtClean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500" b="0" i="1" u="none" strike="noStrike" smtClean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500" i="1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и заново оцениваются параметры модели.</a:t>
                </a:r>
                <a:endParaRPr lang="ru-RU" sz="250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75"/>
                  </a:spcAft>
                  <a:buFont typeface="+mj-lt"/>
                  <a:buAutoNum type="arabicPeriod"/>
                </a:pPr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Используя переоцененную модель с учетом увеличенной выборки, производится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50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5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+2</m:t>
                        </m:r>
                      </m:sub>
                    </m:sSub>
                    <m:r>
                      <a:rPr lang="en-US" sz="2500" b="0" i="1" u="none" strike="noStrike" smtClean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 один квартал вперед.</a:t>
                </a:r>
                <a:endParaRPr lang="ru-RU" sz="250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75"/>
                  </a:spcAft>
                  <a:buFont typeface="+mj-lt"/>
                  <a:buAutoNum type="arabicPeriod"/>
                </a:pPr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Далее аналогично шагам 4 и 5 последовательно увеличивается выборка, переоценивается модель и строится прогноз на один квартал вперед до тех пор, пока выборка не будет включать все наблюдения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1" u="none" strike="noStrike" smtClean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ru-RU" sz="2500" dirty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58825" marR="0" indent="-4572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75"/>
                  </a:spcAft>
                  <a:buFont typeface="+mj-lt"/>
                  <a:buAutoNum type="arabicPeriod"/>
                </a:pPr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результате получены точечные прогнозы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50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500" b="0" i="1" u="none" strike="noStrike" smtClean="0">
                                <a:solidFill>
                                  <a:srgbClr val="000000"/>
                                </a:solidFill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500" b="0" i="1" u="none" strike="noStrike" smtClean="0">
                            <a:solidFill>
                              <a:srgbClr val="000000"/>
                            </a:solidFill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sz="2500" b="0" i="1" u="none" strike="noStrike" smtClean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500" i="1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500" i="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500" i="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500" b="0" i="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темпов прироста реального ВВП, которые сравниваются с фактическими данными и рассчитываются метрики качества модели</a:t>
                </a:r>
                <a:r>
                  <a:rPr lang="en-US" sz="25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758825" lvl="1" algn="just">
                  <a:lnSpc>
                    <a:spcPct val="107000"/>
                  </a:lnSpc>
                  <a:spcAft>
                    <a:spcPts val="1275"/>
                  </a:spcAft>
                </a:pPr>
                <a:r>
                  <a:rPr lang="en-US" sz="25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           </a:t>
                </a:r>
                <a:endParaRPr lang="en-US" sz="2500" u="none" strike="noStrike" dirty="0"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01625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1275"/>
                  </a:spcAft>
                </a:pPr>
                <a:r>
                  <a:rPr lang="en-US" sz="2500" u="none" strike="noStrike" dirty="0"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                    ,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02B546-E700-44E3-8C8F-9ECC12946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49" y="1704212"/>
                <a:ext cx="16717460" cy="7739747"/>
              </a:xfrm>
              <a:prstGeom prst="rect">
                <a:avLst/>
              </a:prstGeom>
              <a:blipFill>
                <a:blip r:embed="rId4"/>
                <a:stretch>
                  <a:fillRect t="-709" r="-620" b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86458">
            <a:extLst>
              <a:ext uri="{FF2B5EF4-FFF2-40B4-BE49-F238E27FC236}">
                <a16:creationId xmlns:a16="http://schemas.microsoft.com/office/drawing/2014/main" id="{F6FC5628-F6E3-48F7-9A6D-BD43EC10408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136702" y="8435188"/>
            <a:ext cx="4752372" cy="1051704"/>
          </a:xfrm>
          <a:prstGeom prst="rect">
            <a:avLst/>
          </a:prstGeom>
        </p:spPr>
      </p:pic>
      <p:pic>
        <p:nvPicPr>
          <p:cNvPr id="23" name="Picture 86459">
            <a:extLst>
              <a:ext uri="{FF2B5EF4-FFF2-40B4-BE49-F238E27FC236}">
                <a16:creationId xmlns:a16="http://schemas.microsoft.com/office/drawing/2014/main" id="{A6A31287-EAB2-44AF-B427-03D74AF72BF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525000" y="8287233"/>
            <a:ext cx="5395841" cy="12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119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102">
            <a:extLst>
              <a:ext uri="{FF2B5EF4-FFF2-40B4-BE49-F238E27FC236}">
                <a16:creationId xmlns:a16="http://schemas.microsoft.com/office/drawing/2014/main" id="{BAD31C74-C6BD-4F63-AF30-1D27DA9768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71574" y="2238476"/>
            <a:ext cx="8031761" cy="6374544"/>
          </a:xfrm>
          <a:prstGeom prst="rect">
            <a:avLst/>
          </a:prstGeom>
        </p:spPr>
      </p:pic>
      <p:pic>
        <p:nvPicPr>
          <p:cNvPr id="18" name="Picture 7096">
            <a:extLst>
              <a:ext uri="{FF2B5EF4-FFF2-40B4-BE49-F238E27FC236}">
                <a16:creationId xmlns:a16="http://schemas.microsoft.com/office/drawing/2014/main" id="{F7704C33-E239-46F8-B2BC-325DC2149F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5269" y="2107512"/>
            <a:ext cx="8361785" cy="663647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7599" y="126023"/>
            <a:ext cx="1010371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КРАТКОСРОЧНОЕ ПРОГНОЗИРОВАНИЕ ПО </a:t>
            </a:r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MF-VAR </a:t>
            </a:r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МОДЕЛЯМ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pc="-8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pc="-8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800" spc="-8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8990BC-CC85-482C-B2FD-458C5C75C348}"/>
              </a:ext>
            </a:extLst>
          </p:cNvPr>
          <p:cNvSpPr txBox="1"/>
          <p:nvPr/>
        </p:nvSpPr>
        <p:spPr>
          <a:xfrm>
            <a:off x="1752600" y="8364562"/>
            <a:ext cx="5714999" cy="897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ru-RU" sz="25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10 -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Ретроспективный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прогноз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MF-VAR</a:t>
            </a:r>
            <a:r>
              <a:rPr lang="ru-RU" sz="25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2ADEB5-103C-425F-820A-63B693F254A2}"/>
              </a:ext>
            </a:extLst>
          </p:cNvPr>
          <p:cNvSpPr txBox="1"/>
          <p:nvPr/>
        </p:nvSpPr>
        <p:spPr>
          <a:xfrm>
            <a:off x="10506878" y="8482056"/>
            <a:ext cx="6161154" cy="897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ru-RU" sz="25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11 -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Вневыборочный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прогноз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07000"/>
              </a:lnSpc>
            </a:pP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MF-VAR</a:t>
            </a:r>
            <a:r>
              <a:rPr lang="ru-RU" sz="25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5241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26517" y="365546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СРАВНИТЕЛЬНЫЙ АНАЛИЗ ПРОГНОЗОВ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pc="-8" dirty="0">
                <a:solidFill>
                  <a:srgbClr val="FFFFFF"/>
                </a:solidFill>
                <a:latin typeface="Carlito"/>
              </a:rPr>
              <a:t>23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58BC8C4-878C-401A-BC69-77BE67634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683206"/>
              </p:ext>
            </p:extLst>
          </p:nvPr>
        </p:nvGraphicFramePr>
        <p:xfrm>
          <a:off x="4025689" y="1589865"/>
          <a:ext cx="9771276" cy="44289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7092">
                  <a:extLst>
                    <a:ext uri="{9D8B030D-6E8A-4147-A177-3AD203B41FA5}">
                      <a16:colId xmlns:a16="http://schemas.microsoft.com/office/drawing/2014/main" val="1540578030"/>
                    </a:ext>
                  </a:extLst>
                </a:gridCol>
                <a:gridCol w="3257092">
                  <a:extLst>
                    <a:ext uri="{9D8B030D-6E8A-4147-A177-3AD203B41FA5}">
                      <a16:colId xmlns:a16="http://schemas.microsoft.com/office/drawing/2014/main" val="3793293517"/>
                    </a:ext>
                  </a:extLst>
                </a:gridCol>
                <a:gridCol w="3257092">
                  <a:extLst>
                    <a:ext uri="{9D8B030D-6E8A-4147-A177-3AD203B41FA5}">
                      <a16:colId xmlns:a16="http://schemas.microsoft.com/office/drawing/2014/main" val="1096771508"/>
                    </a:ext>
                  </a:extLst>
                </a:gridCol>
              </a:tblGrid>
              <a:tr h="37616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extLst>
                  <a:ext uri="{0D108BD9-81ED-4DB2-BD59-A6C34878D82A}">
                    <a16:rowId xmlns:a16="http://schemas.microsoft.com/office/drawing/2014/main" val="2235665307"/>
                  </a:ext>
                </a:extLst>
              </a:tr>
              <a:tr h="521728"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Прогнозный период 2022</a:t>
                      </a: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ru-RU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3-2024</a:t>
                      </a: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ru-RU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(ретроспективные прогнозы)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221" marR="85221" marT="42610" marB="4261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960835"/>
                  </a:ext>
                </a:extLst>
              </a:tr>
              <a:tr h="37616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2.1391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1.6827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extLst>
                  <a:ext uri="{0D108BD9-81ED-4DB2-BD59-A6C34878D82A}">
                    <a16:rowId xmlns:a16="http://schemas.microsoft.com/office/drawing/2014/main" val="2645322658"/>
                  </a:ext>
                </a:extLst>
              </a:tr>
              <a:tr h="37616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(2)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1.7437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1.2460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extLst>
                  <a:ext uri="{0D108BD9-81ED-4DB2-BD59-A6C34878D82A}">
                    <a16:rowId xmlns:a16="http://schemas.microsoft.com/office/drawing/2014/main" val="1194956564"/>
                  </a:ext>
                </a:extLst>
              </a:tr>
              <a:tr h="37616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MF-VAR</a:t>
                      </a:r>
                      <a:r>
                        <a:rPr lang="en-US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1.8983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1.3382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extLst>
                  <a:ext uri="{0D108BD9-81ED-4DB2-BD59-A6C34878D82A}">
                    <a16:rowId xmlns:a16="http://schemas.microsoft.com/office/drawing/2014/main" val="1746407177"/>
                  </a:ext>
                </a:extLst>
              </a:tr>
              <a:tr h="37616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MF-VAR</a:t>
                      </a:r>
                      <a:r>
                        <a:rPr lang="en-US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(2)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1.2306*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0.8253*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extLst>
                  <a:ext uri="{0D108BD9-81ED-4DB2-BD59-A6C34878D82A}">
                    <a16:rowId xmlns:a16="http://schemas.microsoft.com/office/drawing/2014/main" val="2996362309"/>
                  </a:ext>
                </a:extLst>
              </a:tr>
              <a:tr h="521728"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Прогнозный период 2022</a:t>
                      </a: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ru-RU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3-2024</a:t>
                      </a: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ru-RU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(вневыборочные прогнозы)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5221" marR="85221" marT="42610" marB="4261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71429"/>
                  </a:ext>
                </a:extLst>
              </a:tr>
              <a:tr h="37616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2.4954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1.8776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extLst>
                  <a:ext uri="{0D108BD9-81ED-4DB2-BD59-A6C34878D82A}">
                    <a16:rowId xmlns:a16="http://schemas.microsoft.com/office/drawing/2014/main" val="2067760580"/>
                  </a:ext>
                </a:extLst>
              </a:tr>
              <a:tr h="37616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</a:t>
                      </a:r>
                      <a:r>
                        <a:rPr lang="en-US" sz="23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(2)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2.1128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1.4246</a:t>
                      </a:r>
                      <a:endParaRPr lang="en-US" sz="2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extLst>
                  <a:ext uri="{0D108BD9-81ED-4DB2-BD59-A6C34878D82A}">
                    <a16:rowId xmlns:a16="http://schemas.microsoft.com/office/drawing/2014/main" val="3248781932"/>
                  </a:ext>
                </a:extLst>
              </a:tr>
              <a:tr h="37616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MF-VAR</a:t>
                      </a:r>
                      <a:r>
                        <a:rPr lang="en-US" sz="23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</a:t>
                      </a:r>
                      <a:endParaRPr lang="en-US" sz="2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3.1069</a:t>
                      </a:r>
                      <a:endParaRPr lang="en-US" sz="2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2.3759</a:t>
                      </a:r>
                      <a:endParaRPr lang="en-US" sz="2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extLst>
                  <a:ext uri="{0D108BD9-81ED-4DB2-BD59-A6C34878D82A}">
                    <a16:rowId xmlns:a16="http://schemas.microsoft.com/office/drawing/2014/main" val="4193131283"/>
                  </a:ext>
                </a:extLst>
              </a:tr>
              <a:tr h="37616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MF-VAR</a:t>
                      </a:r>
                      <a:r>
                        <a:rPr lang="en-US" sz="23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(2)</a:t>
                      </a:r>
                      <a:endParaRPr lang="en-US" sz="2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1.8467*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1.2564*</a:t>
                      </a:r>
                      <a:endParaRPr lang="en-US" sz="23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21547" marR="121547" marT="0" marB="0"/>
                </a:tc>
                <a:extLst>
                  <a:ext uri="{0D108BD9-81ED-4DB2-BD59-A6C34878D82A}">
                    <a16:rowId xmlns:a16="http://schemas.microsoft.com/office/drawing/2014/main" val="223776062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1B092A-CA1E-4834-9D47-A9F0EB6919B1}"/>
              </a:ext>
            </a:extLst>
          </p:cNvPr>
          <p:cNvSpPr txBox="1"/>
          <p:nvPr/>
        </p:nvSpPr>
        <p:spPr>
          <a:xfrm>
            <a:off x="641210" y="6323523"/>
            <a:ext cx="17190309" cy="3174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58825" marR="360045" indent="-457200" algn="just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сравнивая значения метрик на ретроспективных и </a:t>
            </a:r>
            <a:r>
              <a:rPr lang="ru-RU" sz="2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вневыборочных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прогнозах, заметим, что значения метрик на </a:t>
            </a:r>
            <a:r>
              <a:rPr lang="ru-RU" sz="2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вневыборочных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прогнозах не слишком сильно отклоняются от ретроспективных, что свидетельствует об </a:t>
            </a:r>
            <a:r>
              <a:rPr lang="ru-RU" sz="2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устойчивости построенных моделей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7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8825" marR="360045" indent="-457200" algn="just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итогам сравнительного анализа построенных моделей было заключено, что модель </a:t>
            </a:r>
            <a:r>
              <a:rPr lang="en-US" sz="2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MF</a:t>
            </a:r>
            <a:r>
              <a:rPr lang="ru-RU" sz="2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ru-RU" sz="2700" b="1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ru-RU" sz="2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 обладает наилучшими прогностическими способностями 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классе рассматриваемых векторных </a:t>
            </a:r>
            <a:r>
              <a:rPr lang="ru-RU" sz="2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авторегрессионных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моделей в смысле </a:t>
            </a:r>
            <a:r>
              <a:rPr lang="en-US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RMSE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MAE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метрик как на ретроспективных, так и на </a:t>
            </a:r>
            <a:r>
              <a:rPr lang="ru-RU" sz="2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вневыборочных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прогнозах.</a:t>
            </a:r>
            <a:endParaRPr lang="en-US" sz="27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2832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10800" y="419100"/>
            <a:ext cx="73605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ЦЕЛЬ И ЗАДАЧИ РАБОТЫ  </a:t>
            </a:r>
          </a:p>
        </p:txBody>
      </p:sp>
      <p:sp>
        <p:nvSpPr>
          <p:cNvPr id="10" name="Freeform 10"/>
          <p:cNvSpPr/>
          <p:nvPr/>
        </p:nvSpPr>
        <p:spPr>
          <a:xfrm>
            <a:off x="6257166" y="4188453"/>
            <a:ext cx="5696241" cy="2084659"/>
          </a:xfrm>
          <a:custGeom>
            <a:avLst/>
            <a:gdLst/>
            <a:ahLst/>
            <a:cxnLst/>
            <a:rect l="l" t="t" r="r" b="b"/>
            <a:pathLst>
              <a:path w="5696241" h="2084659">
                <a:moveTo>
                  <a:pt x="0" y="0"/>
                </a:moveTo>
                <a:lnTo>
                  <a:pt x="5696241" y="0"/>
                </a:lnTo>
                <a:lnTo>
                  <a:pt x="5696241" y="2084659"/>
                </a:lnTo>
                <a:lnTo>
                  <a:pt x="0" y="208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87042" y="2439058"/>
            <a:ext cx="16156034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данной дипломной работы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модельного и алгоритмического инструментария для краткосрочного прогнозирования 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наукастинга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также оценка точности прогнозов на основе многомерных эконометрических моделей по смешанным данным.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240"/>
              </a:lnSpc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240"/>
              </a:lnSpc>
            </a:pPr>
            <a:r>
              <a:rPr lang="ru-RU" sz="3000" dirty="0">
                <a:solidFill>
                  <a:srgbClr val="000000"/>
                </a:solidFill>
                <a:latin typeface="Times New Roman"/>
              </a:rPr>
              <a:t>Для достижения цели решаются следующие </a:t>
            </a:r>
            <a:r>
              <a:rPr lang="ru-RU" sz="3000" b="1" dirty="0">
                <a:solidFill>
                  <a:srgbClr val="000000"/>
                </a:solidFill>
                <a:latin typeface="Times New Roman"/>
              </a:rPr>
              <a:t>задачи</a:t>
            </a:r>
            <a:r>
              <a:rPr lang="ru-RU" sz="3000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3000" dirty="0">
              <a:solidFill>
                <a:srgbClr val="000000"/>
              </a:solidFill>
              <a:latin typeface="Times New Roman"/>
            </a:endParaRPr>
          </a:p>
          <a:p>
            <a:pPr marL="342900" indent="-342900" algn="l">
              <a:lnSpc>
                <a:spcPts val="3240"/>
              </a:lnSpc>
              <a:buFont typeface="+mj-lt"/>
              <a:buAutoNum type="arabicPeriod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обзора основных подходов и методов, применяемых для краткосрочного прогнозирования и </a:t>
            </a:r>
            <a:r>
              <a:rPr lang="ru-RU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наукастинга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3240"/>
              </a:lnSpc>
              <a:buFont typeface="+mj-lt"/>
              <a:buAutoNum type="arabicPeriod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описания эконометрических моделей и методов, применяемых для прогнозирования простора ВВП Республики Беларусь;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3240"/>
              </a:lnSpc>
              <a:buFont typeface="+mj-lt"/>
              <a:buAutoNum type="arabicPeriod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алгоритмического инструментария и программного обеспечения на основе метода расширяющегося окна для краткосрочного прогнозирования по моделям векторной авторегрессии по смешанным данным;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3240"/>
              </a:lnSpc>
              <a:buFont typeface="+mj-lt"/>
              <a:buAutoNum type="arabicPeriod"/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сравнительного анализа моделей по смешанным данным с моделями по агрегированным данным.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2925" lvl="1" indent="-271462" algn="l">
              <a:lnSpc>
                <a:spcPts val="324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43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8">
                <a:solidFill>
                  <a:srgbClr val="FFFFFF"/>
                </a:solidFill>
                <a:latin typeface="Carlito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26517" y="365546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ТЕСТ НА ПРИЧИННОСТЬ ПО ГРЕЙНДЖЕРУ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pc="-8" dirty="0">
                <a:solidFill>
                  <a:srgbClr val="FFFFFF"/>
                </a:solidFill>
                <a:latin typeface="Carlito"/>
              </a:rPr>
              <a:t>24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214D0927-6374-4119-9F59-0DED11129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707815"/>
              </p:ext>
            </p:extLst>
          </p:nvPr>
        </p:nvGraphicFramePr>
        <p:xfrm>
          <a:off x="2658704" y="1675843"/>
          <a:ext cx="12785859" cy="55816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5901">
                  <a:extLst>
                    <a:ext uri="{9D8B030D-6E8A-4147-A177-3AD203B41FA5}">
                      <a16:colId xmlns:a16="http://schemas.microsoft.com/office/drawing/2014/main" val="1748745867"/>
                    </a:ext>
                  </a:extLst>
                </a:gridCol>
                <a:gridCol w="2788240">
                  <a:extLst>
                    <a:ext uri="{9D8B030D-6E8A-4147-A177-3AD203B41FA5}">
                      <a16:colId xmlns:a16="http://schemas.microsoft.com/office/drawing/2014/main" val="3695144907"/>
                    </a:ext>
                  </a:extLst>
                </a:gridCol>
                <a:gridCol w="2516217">
                  <a:extLst>
                    <a:ext uri="{9D8B030D-6E8A-4147-A177-3AD203B41FA5}">
                      <a16:colId xmlns:a16="http://schemas.microsoft.com/office/drawing/2014/main" val="2224739335"/>
                    </a:ext>
                  </a:extLst>
                </a:gridCol>
                <a:gridCol w="3495501">
                  <a:extLst>
                    <a:ext uri="{9D8B030D-6E8A-4147-A177-3AD203B41FA5}">
                      <a16:colId xmlns:a16="http://schemas.microsoft.com/office/drawing/2014/main" val="1068028921"/>
                    </a:ext>
                  </a:extLst>
                </a:gridCol>
              </a:tblGrid>
              <a:tr h="528120"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Показатель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χ2статистика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323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P-значение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14414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Решение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extLst>
                  <a:ext uri="{0D108BD9-81ED-4DB2-BD59-A6C34878D82A}">
                    <a16:rowId xmlns:a16="http://schemas.microsoft.com/office/drawing/2014/main" val="916750015"/>
                  </a:ext>
                </a:extLst>
              </a:tr>
              <a:tr h="561503">
                <a:tc>
                  <a:txBody>
                    <a:bodyPr/>
                    <a:lstStyle/>
                    <a:p>
                      <a:pPr marL="3619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PC_LRPP_M_SA_1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10.28057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0.0059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вляется</a:t>
                      </a: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причиной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extLst>
                  <a:ext uri="{0D108BD9-81ED-4DB2-BD59-A6C34878D82A}">
                    <a16:rowId xmlns:a16="http://schemas.microsoft.com/office/drawing/2014/main" val="951273974"/>
                  </a:ext>
                </a:extLst>
              </a:tr>
              <a:tr h="561503">
                <a:tc>
                  <a:txBody>
                    <a:bodyPr/>
                    <a:lstStyle/>
                    <a:p>
                      <a:pPr marL="3619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PC_LRPP_M_SA_2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9.796988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0.0075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вляется</a:t>
                      </a: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причиной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extLst>
                  <a:ext uri="{0D108BD9-81ED-4DB2-BD59-A6C34878D82A}">
                    <a16:rowId xmlns:a16="http://schemas.microsoft.com/office/drawing/2014/main" val="239554015"/>
                  </a:ext>
                </a:extLst>
              </a:tr>
              <a:tr h="561503">
                <a:tc>
                  <a:txBody>
                    <a:bodyPr/>
                    <a:lstStyle/>
                    <a:p>
                      <a:pPr marL="3619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PC_LRPP_M_SA_3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7.762518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0.0206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вляется</a:t>
                      </a: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причиной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extLst>
                  <a:ext uri="{0D108BD9-81ED-4DB2-BD59-A6C34878D82A}">
                    <a16:rowId xmlns:a16="http://schemas.microsoft.com/office/drawing/2014/main" val="4260067683"/>
                  </a:ext>
                </a:extLst>
              </a:tr>
              <a:tr h="56150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PC_LRRET_M_SA_1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12.94955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0.0015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вляется</a:t>
                      </a: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причиной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extLst>
                  <a:ext uri="{0D108BD9-81ED-4DB2-BD59-A6C34878D82A}">
                    <a16:rowId xmlns:a16="http://schemas.microsoft.com/office/drawing/2014/main" val="156231520"/>
                  </a:ext>
                </a:extLst>
              </a:tr>
              <a:tr h="56150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PC_LRRET_M_SA_2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7.665317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0.0217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вляется</a:t>
                      </a: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причиной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extLst>
                  <a:ext uri="{0D108BD9-81ED-4DB2-BD59-A6C34878D82A}">
                    <a16:rowId xmlns:a16="http://schemas.microsoft.com/office/drawing/2014/main" val="3998035521"/>
                  </a:ext>
                </a:extLst>
              </a:tr>
              <a:tr h="56150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PC_LRRET_M_SA_3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7.001314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0.0302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вляется</a:t>
                      </a: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причиной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extLst>
                  <a:ext uri="{0D108BD9-81ED-4DB2-BD59-A6C34878D82A}">
                    <a16:rowId xmlns:a16="http://schemas.microsoft.com/office/drawing/2014/main" val="598049978"/>
                  </a:ext>
                </a:extLst>
              </a:tr>
              <a:tr h="561503"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CESI_M_SA_1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8.863230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0.0119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вляется</a:t>
                      </a: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причиной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extLst>
                  <a:ext uri="{0D108BD9-81ED-4DB2-BD59-A6C34878D82A}">
                    <a16:rowId xmlns:a16="http://schemas.microsoft.com/office/drawing/2014/main" val="2942622269"/>
                  </a:ext>
                </a:extLst>
              </a:tr>
              <a:tr h="561503"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CESI_M_SA_2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9.342520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0.0094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вляется</a:t>
                      </a: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причиной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extLst>
                  <a:ext uri="{0D108BD9-81ED-4DB2-BD59-A6C34878D82A}">
                    <a16:rowId xmlns:a16="http://schemas.microsoft.com/office/drawing/2014/main" val="1804846225"/>
                  </a:ext>
                </a:extLst>
              </a:tr>
              <a:tr h="561503"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CESI_M_SA_3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2.445332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0.2944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tc>
                  <a:txBody>
                    <a:bodyPr/>
                    <a:lstStyle/>
                    <a:p>
                      <a:pPr marL="0" marR="6223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 я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вляется</a:t>
                      </a:r>
                      <a:r>
                        <a:rPr lang="ru-RU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причиной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520" marR="15629" marT="0" marB="0"/>
                </a:tc>
                <a:extLst>
                  <a:ext uri="{0D108BD9-81ED-4DB2-BD59-A6C34878D82A}">
                    <a16:rowId xmlns:a16="http://schemas.microsoft.com/office/drawing/2014/main" val="388696354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73FD6A2-39E3-4E4C-B386-4971D2F429AA}"/>
              </a:ext>
            </a:extLst>
          </p:cNvPr>
          <p:cNvSpPr txBox="1"/>
          <p:nvPr/>
        </p:nvSpPr>
        <p:spPr>
          <a:xfrm>
            <a:off x="533400" y="7488853"/>
            <a:ext cx="16786038" cy="1840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1625" marR="360045" indent="357505" algn="just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</a:pP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результатам тестирования на причинность по </a:t>
            </a:r>
            <a:r>
              <a:rPr lang="ru-RU" sz="2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Грейнджеру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приведенным в таблице 3.8, можно заключить, что все </a:t>
            </a:r>
            <a:r>
              <a:rPr lang="ru-RU" sz="2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все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показатели, кроме 3-его месяца СИЭН являются причиной по </a:t>
            </a:r>
            <a:r>
              <a:rPr lang="ru-RU" sz="2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Грейнджеру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прироста ВВП. Несмотря на это 1-ый и 2-ой месяцы СИЭН объясняют прирост ВВП в квартале, поэтому мы заключаем, что все 3 высокочастотные переменные объясняют прирост ВВП в текущем квартале.</a:t>
            </a:r>
            <a:endParaRPr lang="en-US" sz="27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362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26517" y="365546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ФУНКЦИИ ИМПУЛЬСНЫХ ОТКЛИКОВ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pc="-8" dirty="0">
                <a:solidFill>
                  <a:srgbClr val="FFFFFF"/>
                </a:solidFill>
                <a:latin typeface="Carlito"/>
              </a:rPr>
              <a:t>25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pic>
        <p:nvPicPr>
          <p:cNvPr id="15" name="Picture 7400">
            <a:extLst>
              <a:ext uri="{FF2B5EF4-FFF2-40B4-BE49-F238E27FC236}">
                <a16:creationId xmlns:a16="http://schemas.microsoft.com/office/drawing/2014/main" id="{1F9F9EDC-351C-4B2C-8F20-D8F64BE9B31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5270" y="1606724"/>
            <a:ext cx="10058400" cy="6705600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13D84F78-0D1A-4978-934E-C8A50D350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849" y="8364292"/>
            <a:ext cx="9737951" cy="86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93675" marR="0" indent="-6350" algn="ctr">
              <a:lnSpc>
                <a:spcPct val="104000"/>
              </a:lnSpc>
              <a:spcBef>
                <a:spcPts val="0"/>
              </a:spcBef>
              <a:spcAft>
                <a:spcPts val="55"/>
              </a:spcAft>
            </a:pPr>
            <a:r>
              <a:rPr kumimoji="0" lang="ru-RU" altLang="en-US" sz="2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kumimoji="0" lang="ru-RU" altLang="en-US" sz="2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 — </a:t>
            </a:r>
            <a:r>
              <a:rPr lang="ru-RU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Графики откликов прироста ВВП на импульсы каждого</a:t>
            </a: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показателя для модели ВВП на основе 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MFVAR</a:t>
            </a:r>
            <a:r>
              <a:rPr lang="en-US" sz="2500" b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</a:t>
            </a:r>
            <a:endParaRPr lang="en-US" sz="25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15CBAD-4830-4857-9758-7D5A6FACCEF9}"/>
              </a:ext>
            </a:extLst>
          </p:cNvPr>
          <p:cNvSpPr txBox="1"/>
          <p:nvPr/>
        </p:nvSpPr>
        <p:spPr>
          <a:xfrm>
            <a:off x="10591800" y="1962407"/>
            <a:ext cx="7391400" cy="7062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1625" marR="360045" indent="357505" algn="just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</a:pPr>
            <a:r>
              <a:rPr lang="ru-RU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 графиков функций импульсных откликов следует, что ВВП </a:t>
            </a:r>
            <a:r>
              <a:rPr lang="ru-RU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имеет положительные статистически значимые отклики </a:t>
            </a:r>
            <a:r>
              <a:rPr lang="ru-RU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импульсы каждого из включенных в эту модель показателей. Это свойство позволяет установить соответствие с экономическим смыслом модели.</a:t>
            </a:r>
            <a:endParaRPr lang="en-US" sz="25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1625" marR="360045" indent="357505" algn="just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</a:pPr>
            <a:r>
              <a:rPr lang="ru-RU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 всех построенных графиков импульсных откликов также заметно, что отклики значимы на относительно коротких промежутках: не больше 1-2 периодов. Следовательно, о </a:t>
            </a:r>
            <a:r>
              <a:rPr lang="ru-RU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каждый показатель оказывает лишь краткосрочный эффект</a:t>
            </a:r>
            <a:r>
              <a:rPr lang="ru-RU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темпы прироста ВВП. Это подкрепляет теоретические предположения о том, что построенная модель </a:t>
            </a:r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MF</a:t>
            </a:r>
            <a:r>
              <a:rPr lang="ru-RU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ru-RU" sz="2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показывает себя лучше именно в задачах краткосрочного прогнозирования.</a:t>
            </a:r>
            <a:endParaRPr lang="en-US" sz="25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8080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26517" y="365546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НАУКАСТИНГ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pc="-8" dirty="0">
                <a:solidFill>
                  <a:srgbClr val="FFFFFF"/>
                </a:solidFill>
                <a:latin typeface="Carlito"/>
              </a:rPr>
              <a:t>26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5EA28-39B1-4F1A-AE3B-8764BAC092AA}"/>
              </a:ext>
            </a:extLst>
          </p:cNvPr>
          <p:cNvSpPr txBox="1"/>
          <p:nvPr/>
        </p:nvSpPr>
        <p:spPr>
          <a:xfrm>
            <a:off x="646821" y="2552700"/>
            <a:ext cx="9174996" cy="5551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1625" marR="0" indent="357505" algn="just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</a:pP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итогового эксперимента был произведен </a:t>
            </a:r>
            <a:r>
              <a:rPr lang="ru-RU" sz="27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наукастинг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 помощи модели </a:t>
            </a:r>
            <a:r>
              <a:rPr lang="en-US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MF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ru-RU" sz="27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(2). </a:t>
            </a:r>
            <a:r>
              <a:rPr lang="en-US" sz="2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Алгоритм</a:t>
            </a:r>
            <a:r>
              <a:rPr lang="en-US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эксперимента</a:t>
            </a:r>
            <a:r>
              <a:rPr lang="en-US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</a:t>
            </a:r>
            <a:r>
              <a:rPr lang="en-US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следующим</a:t>
            </a:r>
            <a:endParaRPr lang="en-US" sz="27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8825" marR="0" indent="-457200" algn="just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ru-RU" sz="27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 всех временных рядах месячной частоты каждый 2-ой и 3-ий месяц квартала были заменены на 1-ый месяц квартала; с помощью расширяющегося окна были построены прогнозы;</a:t>
            </a:r>
            <a:endParaRPr lang="en-US" sz="27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8825" marR="0" indent="-457200" algn="just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ru-RU" sz="27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каждый временной ряд был возвращен 2-ой месяц квартала, а 3-ий месяц был заменен на 2-ой месяц квартала; снова строились прогнозы;</a:t>
            </a:r>
            <a:endParaRPr lang="en-US" sz="27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58825" marR="0" indent="-457200" algn="just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ru-RU" sz="27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каждый временной ряд был возвращен 3-ий месяц квартала; снова строились прогнозы.</a:t>
            </a:r>
            <a:endParaRPr lang="en-US" sz="27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" name="Picture 7447">
            <a:extLst>
              <a:ext uri="{FF2B5EF4-FFF2-40B4-BE49-F238E27FC236}">
                <a16:creationId xmlns:a16="http://schemas.microsoft.com/office/drawing/2014/main" id="{2E7508E2-7CB8-434C-A894-8DD0B1DC6A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584178" y="1674551"/>
            <a:ext cx="7055709" cy="7055709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6FEECD33-78CF-4902-8B18-4200282C4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3551" y="8518485"/>
            <a:ext cx="7055710" cy="86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93675" marR="0" indent="-6350" algn="ctr">
              <a:lnSpc>
                <a:spcPct val="104000"/>
              </a:lnSpc>
              <a:spcBef>
                <a:spcPts val="0"/>
              </a:spcBef>
              <a:spcAft>
                <a:spcPts val="55"/>
              </a:spcAft>
            </a:pPr>
            <a:r>
              <a:rPr kumimoji="0" lang="ru-RU" altLang="en-US" sz="2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Рисунок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alt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kumimoji="0" lang="ru-RU" altLang="en-US" sz="2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</a:t>
            </a:r>
            <a:r>
              <a:rPr lang="ru-RU" sz="25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Вневыборочный</a:t>
            </a:r>
            <a:r>
              <a:rPr lang="ru-RU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прогноз для модели </a:t>
            </a:r>
            <a:r>
              <a:rPr lang="en-US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MFVAR</a:t>
            </a:r>
            <a:r>
              <a:rPr lang="en-US" sz="2500" b="1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</a:t>
            </a:r>
            <a:endParaRPr lang="en-US" sz="25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015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26517" y="365546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НАУКАСТИНГ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pc="-8" dirty="0">
                <a:solidFill>
                  <a:srgbClr val="FFFFFF"/>
                </a:solidFill>
                <a:latin typeface="Carlito"/>
              </a:rPr>
              <a:t>27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408115BC-A6AE-46C4-97C6-C061BEC1C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677068"/>
              </p:ext>
            </p:extLst>
          </p:nvPr>
        </p:nvGraphicFramePr>
        <p:xfrm>
          <a:off x="2965158" y="1606724"/>
          <a:ext cx="12172951" cy="51164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0585">
                  <a:extLst>
                    <a:ext uri="{9D8B030D-6E8A-4147-A177-3AD203B41FA5}">
                      <a16:colId xmlns:a16="http://schemas.microsoft.com/office/drawing/2014/main" val="1137416079"/>
                    </a:ext>
                  </a:extLst>
                </a:gridCol>
                <a:gridCol w="1767061">
                  <a:extLst>
                    <a:ext uri="{9D8B030D-6E8A-4147-A177-3AD203B41FA5}">
                      <a16:colId xmlns:a16="http://schemas.microsoft.com/office/drawing/2014/main" val="3445620104"/>
                    </a:ext>
                  </a:extLst>
                </a:gridCol>
                <a:gridCol w="1767061">
                  <a:extLst>
                    <a:ext uri="{9D8B030D-6E8A-4147-A177-3AD203B41FA5}">
                      <a16:colId xmlns:a16="http://schemas.microsoft.com/office/drawing/2014/main" val="611511429"/>
                    </a:ext>
                  </a:extLst>
                </a:gridCol>
                <a:gridCol w="1767061">
                  <a:extLst>
                    <a:ext uri="{9D8B030D-6E8A-4147-A177-3AD203B41FA5}">
                      <a16:colId xmlns:a16="http://schemas.microsoft.com/office/drawing/2014/main" val="4130838807"/>
                    </a:ext>
                  </a:extLst>
                </a:gridCol>
                <a:gridCol w="1767061">
                  <a:extLst>
                    <a:ext uri="{9D8B030D-6E8A-4147-A177-3AD203B41FA5}">
                      <a16:colId xmlns:a16="http://schemas.microsoft.com/office/drawing/2014/main" val="539409250"/>
                    </a:ext>
                  </a:extLst>
                </a:gridCol>
                <a:gridCol w="1767061">
                  <a:extLst>
                    <a:ext uri="{9D8B030D-6E8A-4147-A177-3AD203B41FA5}">
                      <a16:colId xmlns:a16="http://schemas.microsoft.com/office/drawing/2014/main" val="4238338682"/>
                    </a:ext>
                  </a:extLst>
                </a:gridCol>
                <a:gridCol w="1767061">
                  <a:extLst>
                    <a:ext uri="{9D8B030D-6E8A-4147-A177-3AD203B41FA5}">
                      <a16:colId xmlns:a16="http://schemas.microsoft.com/office/drawing/2014/main" val="1088829476"/>
                    </a:ext>
                  </a:extLst>
                </a:gridCol>
              </a:tblGrid>
              <a:tr h="394348">
                <a:tc rowSpan="2">
                  <a:txBody>
                    <a:bodyPr/>
                    <a:lstStyle/>
                    <a:p>
                      <a:pPr marL="6096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Дата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9556" marR="159556" marT="79778" marB="79778"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9556" marR="159556" marT="79778" marB="7977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9556" marR="159556" marT="79778" marB="79778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293446"/>
                  </a:ext>
                </a:extLst>
              </a:tr>
              <a:tr h="4396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524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месяц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704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месяца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704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месяца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5524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месяц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704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месяца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7048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sz="2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месяца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extLst>
                  <a:ext uri="{0D108BD9-81ED-4DB2-BD59-A6C34878D82A}">
                    <a16:rowId xmlns:a16="http://schemas.microsoft.com/office/drawing/2014/main" val="30916912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2022Q3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41.73699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84.39614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10033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0.04388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6.460418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9.186737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0.209475</a:t>
                      </a:r>
                      <a:endParaRPr lang="en-US" sz="27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extLst>
                  <a:ext uri="{0D108BD9-81ED-4DB2-BD59-A6C34878D82A}">
                    <a16:rowId xmlns:a16="http://schemas.microsoft.com/office/drawing/2014/main" val="2657310792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2022Q4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106.8192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12.6813</a:t>
                      </a:r>
                      <a:endParaRPr lang="en-US" sz="27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0.789954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10.33534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3.561081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0.888794</a:t>
                      </a:r>
                      <a:endParaRPr lang="en-US" sz="27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extLst>
                  <a:ext uri="{0D108BD9-81ED-4DB2-BD59-A6C34878D82A}">
                    <a16:rowId xmlns:a16="http://schemas.microsoft.com/office/drawing/2014/main" val="860250267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2023Q1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5.882098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8.950058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0.041751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2.425304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2.991665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0.204331</a:t>
                      </a:r>
                      <a:endParaRPr lang="en-US" sz="27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extLst>
                  <a:ext uri="{0D108BD9-81ED-4DB2-BD59-A6C34878D82A}">
                    <a16:rowId xmlns:a16="http://schemas.microsoft.com/office/drawing/2014/main" val="1260858838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2023Q2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27.44998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23.39465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21.96949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5.239273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4.836802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4.687163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extLst>
                  <a:ext uri="{0D108BD9-81ED-4DB2-BD59-A6C34878D82A}">
                    <a16:rowId xmlns:a16="http://schemas.microsoft.com/office/drawing/2014/main" val="1787666228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2023Q3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47.03265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1.328504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4.930977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6.858035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1.152607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2.220582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extLst>
                  <a:ext uri="{0D108BD9-81ED-4DB2-BD59-A6C34878D82A}">
                    <a16:rowId xmlns:a16="http://schemas.microsoft.com/office/drawing/2014/main" val="1191576915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2023Q4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90.0033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1.448812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0.751676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9.487007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1.203666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0.866993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extLst>
                  <a:ext uri="{0D108BD9-81ED-4DB2-BD59-A6C34878D82A}">
                    <a16:rowId xmlns:a16="http://schemas.microsoft.com/office/drawing/2014/main" val="77552621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2024Q1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7.898813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5.846431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3.230362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2.810428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2.417939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1.797321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extLst>
                  <a:ext uri="{0D108BD9-81ED-4DB2-BD59-A6C34878D82A}">
                    <a16:rowId xmlns:a16="http://schemas.microsoft.com/office/drawing/2014/main" val="3148414063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2024Q2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2.846819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1.075519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2.332993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1.687252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1.037027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1.527414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extLst>
                  <a:ext uri="{0D108BD9-81ED-4DB2-BD59-A6C34878D82A}">
                    <a16:rowId xmlns:a16="http://schemas.microsoft.com/office/drawing/2014/main" val="2049564201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2024Q3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2.510508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9.02388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0.006636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1.584316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1.97556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0.081463</a:t>
                      </a:r>
                      <a:endParaRPr lang="en-US" sz="27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extLst>
                  <a:ext uri="{0D108BD9-81ED-4DB2-BD59-A6C34878D82A}">
                    <a16:rowId xmlns:a16="http://schemas.microsoft.com/office/drawing/2014/main" val="2814795258"/>
                  </a:ext>
                </a:extLst>
              </a:tr>
              <a:tr h="39434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2024Q4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0.204018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1.448143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0.006425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0.451684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1.203388</a:t>
                      </a:r>
                      <a:endParaRPr lang="en-US" sz="27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0.080155</a:t>
                      </a:r>
                      <a:endParaRPr lang="en-US" sz="27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7395" marR="136287" marT="0" marB="0"/>
                </a:tc>
                <a:extLst>
                  <a:ext uri="{0D108BD9-81ED-4DB2-BD59-A6C34878D82A}">
                    <a16:rowId xmlns:a16="http://schemas.microsoft.com/office/drawing/2014/main" val="112811585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C7AFEA9-3C41-4803-943B-ABD1939F8532}"/>
              </a:ext>
            </a:extLst>
          </p:cNvPr>
          <p:cNvSpPr txBox="1"/>
          <p:nvPr/>
        </p:nvSpPr>
        <p:spPr>
          <a:xfrm>
            <a:off x="533399" y="7260351"/>
            <a:ext cx="17037909" cy="185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1625" marR="360045" indent="357505" algn="just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</a:pP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 графика и таблицы можно заключить, что модель более </a:t>
            </a:r>
            <a:r>
              <a:rPr lang="ru-RU" sz="2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устойчива в </a:t>
            </a:r>
            <a:r>
              <a:rPr lang="ru-RU" sz="27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наукастинге</a:t>
            </a:r>
            <a:r>
              <a:rPr lang="ru-RU" sz="27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спокойных периодах</a:t>
            </a:r>
            <a:r>
              <a:rPr lang="ru-RU" sz="2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как, например, в 2024-ом году. На этом периоде прогнозы близки друг к другу. На нестабильных периодах, как в 2022-ом году, прогнозы по 1-ому и 2-ому месяцам очень сильно отклоняются как от прогноза по 3-м месяцам, так и от реального значения временного ряда.</a:t>
            </a:r>
            <a:endParaRPr lang="en-US" sz="27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516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26517" y="365546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ЗАКЛЮЧЕНИЕ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pc="-8" dirty="0">
                <a:solidFill>
                  <a:srgbClr val="FFFFFF"/>
                </a:solidFill>
                <a:latin typeface="Carlito"/>
              </a:rPr>
              <a:t>28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3F471-9482-487B-8FF7-759655FAC592}"/>
              </a:ext>
            </a:extLst>
          </p:cNvPr>
          <p:cNvSpPr txBox="1"/>
          <p:nvPr/>
        </p:nvSpPr>
        <p:spPr>
          <a:xfrm>
            <a:off x="658614" y="2552700"/>
            <a:ext cx="16786039" cy="5614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marR="0" indent="0" algn="just">
              <a:lnSpc>
                <a:spcPct val="107000"/>
              </a:lnSpc>
              <a:spcBef>
                <a:spcPts val="0"/>
              </a:spcBef>
              <a:spcAft>
                <a:spcPts val="1175"/>
              </a:spcAft>
            </a:pPr>
            <a:r>
              <a:rPr lang="ru-RU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дипломной работе получены следующие основные результаты:</a:t>
            </a:r>
            <a:endParaRPr lang="ru-RU" sz="3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4395" marR="0" indent="-514350" algn="just">
              <a:lnSpc>
                <a:spcPct val="107000"/>
              </a:lnSpc>
              <a:spcBef>
                <a:spcPts val="0"/>
              </a:spcBef>
              <a:spcAft>
                <a:spcPts val="1175"/>
              </a:spcAft>
              <a:buFont typeface="+mj-lt"/>
              <a:buAutoNum type="arabicParenR"/>
            </a:pP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сформулирован и подготовлен обзор основных подходов и методов, применяемых для краткосрочного прогнозирования и </a:t>
            </a:r>
            <a:r>
              <a:rPr lang="ru-RU" sz="30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наукастинга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3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4395" marR="0" indent="-514350" algn="just">
              <a:lnSpc>
                <a:spcPct val="107000"/>
              </a:lnSpc>
              <a:spcBef>
                <a:spcPts val="0"/>
              </a:spcBef>
              <a:spcAft>
                <a:spcPts val="1175"/>
              </a:spcAft>
              <a:buFont typeface="+mj-lt"/>
              <a:buAutoNum type="arabicParenR"/>
            </a:pP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подготовлено описание эконометрических моделей и методов, применяемых для прогнозирования прироста ВВП Республики Беларусь;</a:t>
            </a:r>
            <a:endParaRPr lang="ru-RU" sz="3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4395" marR="0" indent="-514350" algn="just">
              <a:lnSpc>
                <a:spcPct val="107000"/>
              </a:lnSpc>
              <a:spcBef>
                <a:spcPts val="0"/>
              </a:spcBef>
              <a:spcAft>
                <a:spcPts val="1175"/>
              </a:spcAft>
              <a:buFont typeface="+mj-lt"/>
              <a:buAutoNum type="arabicParenR"/>
            </a:pP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 алгоритмический инструментарий и программное обеспечение на основе метода расширяющегося окна для краткосрочного прогнозирования по моделям векторной авторегрессии по смешанным данным;</a:t>
            </a:r>
            <a:endParaRPr lang="ru-RU" sz="3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74395" marR="0" indent="-514350" algn="just">
              <a:lnSpc>
                <a:spcPct val="107000"/>
              </a:lnSpc>
              <a:spcBef>
                <a:spcPts val="0"/>
              </a:spcBef>
              <a:spcAft>
                <a:spcPts val="1175"/>
              </a:spcAft>
              <a:buFont typeface="+mj-lt"/>
              <a:buAutoNum type="arabicParenR"/>
            </a:pP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 сравнительный анализ моделей по смешанным данным с моделями по агрегированным данным.</a:t>
            </a:r>
            <a:endParaRPr lang="en-US" sz="30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405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26517" y="365546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ЗАКЛЮЧЕНИЕ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pc="-8" dirty="0">
                <a:solidFill>
                  <a:srgbClr val="FFFFFF"/>
                </a:solidFill>
                <a:latin typeface="Carlito"/>
              </a:rPr>
              <a:t>29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0ABF9-19F8-4180-A76A-0719A776121C}"/>
              </a:ext>
            </a:extLst>
          </p:cNvPr>
          <p:cNvSpPr txBox="1"/>
          <p:nvPr/>
        </p:nvSpPr>
        <p:spPr>
          <a:xfrm>
            <a:off x="876709" y="1866900"/>
            <a:ext cx="16694600" cy="7590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marR="430530" indent="-6350" algn="just">
              <a:lnSpc>
                <a:spcPct val="107000"/>
              </a:lnSpc>
              <a:spcBef>
                <a:spcPts val="0"/>
              </a:spcBef>
              <a:spcAft>
                <a:spcPts val="1180"/>
              </a:spcAft>
            </a:pPr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ru-RU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основе полученных результатов можно сделать следующие выводы: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430530" indent="-457200" algn="just">
              <a:lnSpc>
                <a:spcPct val="107000"/>
              </a:lnSpc>
              <a:spcBef>
                <a:spcPts val="0"/>
              </a:spcBef>
              <a:spcAft>
                <a:spcPts val="1180"/>
              </a:spcAft>
              <a:buFont typeface="Arial" panose="020B0604020202020204" pitchFamily="34" charset="0"/>
              <a:buChar char="•"/>
            </a:pPr>
            <a:r>
              <a:rPr lang="ru-RU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модель </a:t>
            </a:r>
            <a:r>
              <a:rPr lang="en-US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MF</a:t>
            </a:r>
            <a:r>
              <a:rPr lang="ru-RU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ru-RU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данным смешанной частоты при наилучшем подборе высокочастотных переменных </a:t>
            </a:r>
            <a:r>
              <a:rPr lang="ru-RU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способна строить более точные прогнозы 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сравнению с моделью 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 </a:t>
            </a:r>
            <a:r>
              <a:rPr lang="en-US" sz="30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агрегированным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данным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sz="30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режиме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краткосрочного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0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прогнозирования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457200" marR="430530" indent="-457200" algn="just">
              <a:lnSpc>
                <a:spcPct val="107000"/>
              </a:lnSpc>
              <a:spcBef>
                <a:spcPts val="0"/>
              </a:spcBef>
              <a:spcAft>
                <a:spcPts val="1180"/>
              </a:spcAft>
              <a:buFont typeface="Arial" panose="020B0604020202020204" pitchFamily="34" charset="0"/>
              <a:buChar char="•"/>
            </a:pP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значения реального ВВП белорусской экономики в краткосрочной перспективе </a:t>
            </a:r>
            <a:r>
              <a:rPr lang="ru-RU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наибольшее влияние оказывают 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такие макроэкономическими показателями, как о</a:t>
            </a:r>
            <a:r>
              <a:rPr lang="ru-RU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бъем промышленного производства, объем розничного товарооборота 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ru-RU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индекс экономических настроений СИЭН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3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430530" indent="-457200" algn="just">
              <a:lnSpc>
                <a:spcPct val="107000"/>
              </a:lnSpc>
              <a:spcBef>
                <a:spcPts val="0"/>
              </a:spcBef>
              <a:spcAft>
                <a:spcPts val="1180"/>
              </a:spcAft>
              <a:buFont typeface="Arial" panose="020B0604020202020204" pitchFamily="34" charset="0"/>
              <a:buChar char="•"/>
            </a:pP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модель 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MF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по данным смешанной частоты </a:t>
            </a:r>
            <a:r>
              <a:rPr lang="ru-RU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способна проводить качественный </a:t>
            </a:r>
            <a:r>
              <a:rPr lang="ru-RU" sz="3000" b="1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наукастинг</a:t>
            </a:r>
            <a:r>
              <a:rPr lang="ru-RU" sz="3000" b="1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спокойных для экономики Беларуси периодах.</a:t>
            </a:r>
            <a:endParaRPr lang="en-US" sz="3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430530" algn="just">
              <a:lnSpc>
                <a:spcPct val="107000"/>
              </a:lnSpc>
              <a:spcBef>
                <a:spcPts val="0"/>
              </a:spcBef>
              <a:spcAft>
                <a:spcPts val="1180"/>
              </a:spcAft>
            </a:pPr>
            <a:r>
              <a:rPr lang="en-US" sz="30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данное исследование вносит вклад в развитие эконометрических методов анализа временных рядов по данным смешанной частоты. По результатам исследования можно утверждать, что </a:t>
            </a:r>
            <a:r>
              <a:rPr lang="en-US" sz="3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MF</a:t>
            </a:r>
            <a:r>
              <a:rPr lang="ru-RU" sz="3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3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ru-RU" sz="3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модель применима к белорусской экономике для краткосрочного прогнозирования и </a:t>
            </a:r>
            <a:r>
              <a:rPr lang="ru-RU" sz="3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наукастинга</a:t>
            </a:r>
            <a:r>
              <a:rPr lang="ru-RU" sz="3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 целью корректировки оценки ВВП</a:t>
            </a:r>
            <a:r>
              <a:rPr lang="ru-RU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3295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26517" y="365546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СПИСОК ИСПОЛЬЗУЕМЫХ ИСТОЧНИКОВ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ru-RU" sz="1800" spc="-8" dirty="0">
                <a:solidFill>
                  <a:srgbClr val="FFFFFF"/>
                </a:solidFill>
                <a:latin typeface="Carlito"/>
              </a:rPr>
              <a:t>30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BD7DBE-02CF-437C-BB42-59F67950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1634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03CA1F-6BF4-4400-928A-92ED8500541D}"/>
              </a:ext>
            </a:extLst>
          </p:cNvPr>
          <p:cNvSpPr txBox="1"/>
          <p:nvPr/>
        </p:nvSpPr>
        <p:spPr>
          <a:xfrm>
            <a:off x="752982" y="3086100"/>
            <a:ext cx="16786039" cy="3516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fontAlgn="base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ts val="1450"/>
              <a:buFont typeface="+mj-lt"/>
              <a:buAutoNum type="arabicPeriod"/>
            </a:pPr>
            <a:endParaRPr lang="en-US" sz="30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fontAlgn="base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ts val="1450"/>
            </a:pPr>
            <a:r>
              <a:rPr lang="en-US" sz="3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Малюгин В. И. Краткосрочное прогнозирование и </a:t>
            </a:r>
            <a:r>
              <a:rPr lang="ru-RU" sz="30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наукастинг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темпов роста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инфляции на основе моделей по смешанным данным — Журнал «Банковский вестник» №1/726 — С. 23-36.</a:t>
            </a:r>
            <a:endParaRPr lang="en-US" sz="3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fontAlgn="base">
              <a:lnSpc>
                <a:spcPct val="107000"/>
              </a:lnSpc>
              <a:spcBef>
                <a:spcPts val="0"/>
              </a:spcBef>
              <a:spcAft>
                <a:spcPts val="20"/>
              </a:spcAft>
              <a:buClr>
                <a:srgbClr val="000000"/>
              </a:buClr>
              <a:buSzPts val="1450"/>
            </a:pP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Макеева, Н.М. </a:t>
            </a:r>
            <a:r>
              <a:rPr lang="ru-RU" sz="30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Наукастинг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элементов использования ВВП России / Н.М.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Макеева, И.П. Станкевич – Статья 2022/10, Экономический журнал ВШЭ.</a:t>
            </a:r>
            <a:endParaRPr lang="en-US" sz="30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just" fontAlgn="base">
              <a:lnSpc>
                <a:spcPct val="107000"/>
              </a:lnSpc>
              <a:spcBef>
                <a:spcPts val="0"/>
              </a:spcBef>
              <a:spcAft>
                <a:spcPts val="1690"/>
              </a:spcAft>
              <a:buClr>
                <a:srgbClr val="000000"/>
              </a:buClr>
              <a:buSzPts val="1450"/>
            </a:pP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Макеева, Н.М. </a:t>
            </a:r>
            <a:r>
              <a:rPr lang="ru-RU" sz="30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Наукастинг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макроэкономических показателей экономики</a:t>
            </a:r>
            <a:r>
              <a:rPr lang="en-US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0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России на основе анализа новостного фона и регулярных данных Росстата / Н. М. Макеева, И. П. Станкевич</a:t>
            </a:r>
            <a:endParaRPr lang="en-US" sz="3000" u="none" strike="noStrike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2083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44E9D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501960" y="933956"/>
            <a:ext cx="5039424" cy="1282822"/>
          </a:xfrm>
          <a:custGeom>
            <a:avLst/>
            <a:gdLst/>
            <a:ahLst/>
            <a:cxnLst/>
            <a:rect l="l" t="t" r="r" b="b"/>
            <a:pathLst>
              <a:path w="5039424" h="1282822">
                <a:moveTo>
                  <a:pt x="0" y="0"/>
                </a:moveTo>
                <a:lnTo>
                  <a:pt x="5039424" y="0"/>
                </a:lnTo>
                <a:lnTo>
                  <a:pt x="5039424" y="1282822"/>
                </a:lnTo>
                <a:lnTo>
                  <a:pt x="0" y="128282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77" b="-7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270" y="4866501"/>
            <a:ext cx="1750272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СПАСИБО ЗА ВНИМАНИЕ</a:t>
            </a:r>
            <a:endParaRPr dirty="0"/>
          </a:p>
        </p:txBody>
      </p:sp>
      <p:sp>
        <p:nvSpPr>
          <p:cNvPr id="11" name="TextBox 11"/>
          <p:cNvSpPr txBox="1"/>
          <p:nvPr/>
        </p:nvSpPr>
        <p:spPr>
          <a:xfrm>
            <a:off x="6687304" y="924211"/>
            <a:ext cx="11413659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математического моделирования и </a:t>
            </a:r>
          </a:p>
          <a:p>
            <a:pPr algn="ctr">
              <a:lnSpc>
                <a:spcPts val="3888"/>
              </a:lnSpc>
            </a:pPr>
            <a:r>
              <a:rPr lang="ru-RU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данных</a:t>
            </a:r>
            <a:endParaRPr lang="en-US" sz="3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B671F2-CC16-4F6D-BE7E-9B39E380BAF8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82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062884" y="365546"/>
            <a:ext cx="250842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ВВЕДЕНИЕ</a:t>
            </a:r>
          </a:p>
        </p:txBody>
      </p:sp>
      <p:sp>
        <p:nvSpPr>
          <p:cNvPr id="10" name="Freeform 10"/>
          <p:cNvSpPr/>
          <p:nvPr/>
        </p:nvSpPr>
        <p:spPr>
          <a:xfrm>
            <a:off x="6257166" y="4188453"/>
            <a:ext cx="5696241" cy="2084659"/>
          </a:xfrm>
          <a:custGeom>
            <a:avLst/>
            <a:gdLst/>
            <a:ahLst/>
            <a:cxnLst/>
            <a:rect l="l" t="t" r="r" b="b"/>
            <a:pathLst>
              <a:path w="5696241" h="2084659">
                <a:moveTo>
                  <a:pt x="0" y="0"/>
                </a:moveTo>
                <a:lnTo>
                  <a:pt x="5696241" y="0"/>
                </a:lnTo>
                <a:lnTo>
                  <a:pt x="5696241" y="2084659"/>
                </a:lnTo>
                <a:lnTo>
                  <a:pt x="0" y="208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76710" y="1945733"/>
            <a:ext cx="16156034" cy="656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Оценки валового внутреннего продукта (ВВП) формируются Национальным Статистическим Комитетом (НСК) Республики Беларусь на квартальной и годовой частоте. В то же время отдельные отраслевые показатели, по которым формируется оценка ВВП, публикуются на месячной частоте. В связи с этим становится актуальным вопрос об использовании более оперативной информации при прогнозировании показателя ВВП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 задача называется 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задачей макроэкономического моделирования реального ВВП по данным смешанной частоты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>
              <a:lnSpc>
                <a:spcPts val="3240"/>
              </a:lnSpc>
            </a:pPr>
            <a:endParaRPr lang="ru-RU" sz="3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3240"/>
              </a:lnSpc>
            </a:pPr>
            <a:r>
              <a:rPr lang="ru-RU" sz="3000" dirty="0">
                <a:solidFill>
                  <a:srgbClr val="000000"/>
                </a:solidFill>
                <a:latin typeface="Times New Roman"/>
              </a:rPr>
              <a:t>Для решения этой задачи в </a:t>
            </a:r>
            <a:r>
              <a:rPr lang="ru-RU" sz="3000" b="1" dirty="0">
                <a:solidFill>
                  <a:srgbClr val="000000"/>
                </a:solidFill>
                <a:latin typeface="Times New Roman"/>
              </a:rPr>
              <a:t>одномерном случае </a:t>
            </a:r>
            <a:r>
              <a:rPr lang="ru-RU" sz="3000" dirty="0">
                <a:solidFill>
                  <a:srgbClr val="000000"/>
                </a:solidFill>
                <a:latin typeface="Times New Roman"/>
              </a:rPr>
              <a:t>используются следующие подходы:</a:t>
            </a:r>
          </a:p>
          <a:p>
            <a:pPr marL="728663" lvl="1" indent="-45720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00000"/>
                </a:solidFill>
                <a:latin typeface="Times New Roman"/>
              </a:rPr>
              <a:t>построение </a:t>
            </a:r>
            <a:r>
              <a:rPr lang="ru-RU" sz="3000" dirty="0" err="1">
                <a:solidFill>
                  <a:srgbClr val="000000"/>
                </a:solidFill>
                <a:latin typeface="Times New Roman"/>
              </a:rPr>
              <a:t>авторегрессионных</a:t>
            </a:r>
            <a:r>
              <a:rPr lang="ru-RU" sz="3000" dirty="0">
                <a:solidFill>
                  <a:srgbClr val="000000"/>
                </a:solidFill>
                <a:latin typeface="Times New Roman"/>
              </a:rPr>
              <a:t> моделей с агрегированием данных высокой частоты к низкой частоте;</a:t>
            </a:r>
          </a:p>
          <a:p>
            <a:pPr marL="728663" lvl="1" indent="-45720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00000"/>
                </a:solidFill>
                <a:latin typeface="Times New Roman"/>
              </a:rPr>
              <a:t>построение </a:t>
            </a:r>
            <a:r>
              <a:rPr lang="ru-RU" sz="3000" dirty="0" err="1">
                <a:solidFill>
                  <a:srgbClr val="000000"/>
                </a:solidFill>
                <a:latin typeface="Times New Roman"/>
              </a:rPr>
              <a:t>авторегрессионных</a:t>
            </a:r>
            <a:r>
              <a:rPr lang="ru-RU" sz="3000" dirty="0">
                <a:solidFill>
                  <a:srgbClr val="000000"/>
                </a:solidFill>
                <a:latin typeface="Times New Roman"/>
              </a:rPr>
              <a:t> моделей с интерполированием данных низкой частоты к высокой частоте;</a:t>
            </a:r>
          </a:p>
          <a:p>
            <a:pPr marL="728663" lvl="1" indent="-45720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00000"/>
                </a:solidFill>
                <a:latin typeface="Times New Roman"/>
              </a:rPr>
              <a:t>построение </a:t>
            </a:r>
            <a:r>
              <a:rPr lang="ru-RU" sz="3000" dirty="0" err="1">
                <a:solidFill>
                  <a:srgbClr val="000000"/>
                </a:solidFill>
                <a:latin typeface="Times New Roman"/>
              </a:rPr>
              <a:t>авторегрессионных</a:t>
            </a:r>
            <a:r>
              <a:rPr lang="ru-RU" sz="3000" dirty="0">
                <a:solidFill>
                  <a:srgbClr val="000000"/>
                </a:solidFill>
                <a:latin typeface="Times New Roman"/>
              </a:rPr>
              <a:t> моделей MIDAS по данным смешанной частоты.</a:t>
            </a:r>
          </a:p>
          <a:p>
            <a:pPr marL="271463" lvl="1" algn="l">
              <a:lnSpc>
                <a:spcPts val="3240"/>
              </a:lnSpc>
            </a:pPr>
            <a:endParaRPr lang="ru-RU" sz="3000" dirty="0">
              <a:solidFill>
                <a:srgbClr val="000000"/>
              </a:solidFill>
              <a:latin typeface="Times New Roman"/>
            </a:endParaRPr>
          </a:p>
          <a:p>
            <a:pPr marL="271463" lvl="1" algn="l">
              <a:lnSpc>
                <a:spcPts val="3240"/>
              </a:lnSpc>
            </a:pPr>
            <a:r>
              <a:rPr lang="ru-RU" sz="3000" dirty="0">
                <a:solidFill>
                  <a:srgbClr val="000000"/>
                </a:solidFill>
                <a:latin typeface="Times New Roman"/>
              </a:rPr>
              <a:t>В рамках данной дипломной работы интерес представляют подходы, используемые в </a:t>
            </a:r>
            <a:r>
              <a:rPr lang="ru-RU" sz="3000" b="1" dirty="0">
                <a:solidFill>
                  <a:srgbClr val="000000"/>
                </a:solidFill>
                <a:latin typeface="Times New Roman"/>
              </a:rPr>
              <a:t>многомерном случае</a:t>
            </a:r>
            <a:r>
              <a:rPr lang="ru-RU" sz="3000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30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pc="-8" dirty="0">
                <a:solidFill>
                  <a:srgbClr val="FFFFFF"/>
                </a:solidFill>
                <a:latin typeface="Carlito"/>
              </a:rPr>
              <a:t>3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36392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49" b="-14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264640" y="9806526"/>
            <a:ext cx="3931920" cy="43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spc="-8" dirty="0">
                <a:solidFill>
                  <a:srgbClr val="FFFFFF"/>
                </a:solidFill>
                <a:latin typeface="Carlito"/>
              </a:rPr>
              <a:t>4</a:t>
            </a:r>
          </a:p>
        </p:txBody>
      </p:sp>
      <p:sp>
        <p:nvSpPr>
          <p:cNvPr id="43" name="TextBox 9"/>
          <p:cNvSpPr txBox="1"/>
          <p:nvPr/>
        </p:nvSpPr>
        <p:spPr>
          <a:xfrm>
            <a:off x="6010326" y="365546"/>
            <a:ext cx="1156098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ЗАДАЧА НАУКАСТИНГА</a:t>
            </a: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8AA40862-DF48-4053-BD23-EABE4F276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38639"/>
              </p:ext>
            </p:extLst>
          </p:nvPr>
        </p:nvGraphicFramePr>
        <p:xfrm>
          <a:off x="785270" y="4702941"/>
          <a:ext cx="16534582" cy="43021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92959">
                  <a:extLst>
                    <a:ext uri="{9D8B030D-6E8A-4147-A177-3AD203B41FA5}">
                      <a16:colId xmlns:a16="http://schemas.microsoft.com/office/drawing/2014/main" val="207226252"/>
                    </a:ext>
                  </a:extLst>
                </a:gridCol>
                <a:gridCol w="4380541">
                  <a:extLst>
                    <a:ext uri="{9D8B030D-6E8A-4147-A177-3AD203B41FA5}">
                      <a16:colId xmlns:a16="http://schemas.microsoft.com/office/drawing/2014/main" val="3102913850"/>
                    </a:ext>
                  </a:extLst>
                </a:gridCol>
                <a:gridCol w="4380541">
                  <a:extLst>
                    <a:ext uri="{9D8B030D-6E8A-4147-A177-3AD203B41FA5}">
                      <a16:colId xmlns:a16="http://schemas.microsoft.com/office/drawing/2014/main" val="1480673069"/>
                    </a:ext>
                  </a:extLst>
                </a:gridCol>
                <a:gridCol w="4380541">
                  <a:extLst>
                    <a:ext uri="{9D8B030D-6E8A-4147-A177-3AD203B41FA5}">
                      <a16:colId xmlns:a16="http://schemas.microsoft.com/office/drawing/2014/main" val="876719149"/>
                    </a:ext>
                  </a:extLst>
                </a:gridCol>
              </a:tblGrid>
              <a:tr h="1081248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ru-RU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/>
                </a:tc>
                <a:tc>
                  <a:txBody>
                    <a:bodyPr/>
                    <a:lstStyle/>
                    <a:p>
                      <a:pPr marL="0" marR="889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ВВП производственным методом</a:t>
                      </a:r>
                      <a:endParaRPr lang="en-US" sz="3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 anchor="ctr"/>
                </a:tc>
                <a:tc>
                  <a:txBody>
                    <a:bodyPr/>
                    <a:lstStyle/>
                    <a:p>
                      <a:pPr marL="0" marR="889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ВВП методом конечного использования</a:t>
                      </a:r>
                      <a:endParaRPr lang="en-US" sz="3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 anchor="ctr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ВВП по источникам доходов</a:t>
                      </a:r>
                      <a:endParaRPr lang="en-US" sz="3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 anchor="ctr"/>
                </a:tc>
                <a:extLst>
                  <a:ext uri="{0D108BD9-81ED-4DB2-BD59-A6C34878D82A}">
                    <a16:rowId xmlns:a16="http://schemas.microsoft.com/office/drawing/2014/main" val="4266760837"/>
                  </a:ext>
                </a:extLst>
              </a:tr>
              <a:tr h="1610445">
                <a:tc>
                  <a:txBody>
                    <a:bodyPr/>
                    <a:lstStyle/>
                    <a:p>
                      <a:pPr marL="0" marR="889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Квартальные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данные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первая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3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/>
                </a:tc>
                <a:tc>
                  <a:txBody>
                    <a:bodyPr/>
                    <a:lstStyle/>
                    <a:p>
                      <a:pPr marL="0" marR="889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90 день после квартального периода</a:t>
                      </a:r>
                      <a:endParaRPr lang="en-US" sz="3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/>
                </a:tc>
                <a:tc>
                  <a:txBody>
                    <a:bodyPr/>
                    <a:lstStyle/>
                    <a:p>
                      <a:pPr marL="0" marR="889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90 день после квартального периода</a:t>
                      </a:r>
                      <a:endParaRPr lang="en-US" sz="3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/>
                </a:tc>
                <a:tc>
                  <a:txBody>
                    <a:bodyPr/>
                    <a:lstStyle/>
                    <a:p>
                      <a:pPr marL="0" marR="889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 90 день после квартального периода</a:t>
                      </a:r>
                      <a:endParaRPr lang="en-US" sz="3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/>
                </a:tc>
                <a:extLst>
                  <a:ext uri="{0D108BD9-81ED-4DB2-BD59-A6C34878D82A}">
                    <a16:rowId xmlns:a16="http://schemas.microsoft.com/office/drawing/2014/main" val="892706140"/>
                  </a:ext>
                </a:extLst>
              </a:tr>
              <a:tr h="1610445">
                <a:tc>
                  <a:txBody>
                    <a:bodyPr/>
                    <a:lstStyle/>
                    <a:p>
                      <a:pPr marL="0" marR="889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Квартальные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данные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корректировка</a:t>
                      </a: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3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/>
                </a:tc>
                <a:tc>
                  <a:txBody>
                    <a:bodyPr/>
                    <a:lstStyle/>
                    <a:p>
                      <a:pPr marL="0" marR="889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декабрь года, следующего за отчетным</a:t>
                      </a:r>
                      <a:endParaRPr lang="en-US" sz="3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/>
                </a:tc>
                <a:tc>
                  <a:txBody>
                    <a:bodyPr/>
                    <a:lstStyle/>
                    <a:p>
                      <a:pPr marL="0" marR="889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декабрь года, следующего за отчетным</a:t>
                      </a:r>
                      <a:endParaRPr lang="en-US" sz="3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/>
                </a:tc>
                <a:tc>
                  <a:txBody>
                    <a:bodyPr/>
                    <a:lstStyle/>
                    <a:p>
                      <a:pPr marL="0" marR="889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декабрь года, следующего за отчетным</a:t>
                      </a:r>
                      <a:endParaRPr lang="en-US" sz="3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327" marR="55290" marT="44734" marB="0"/>
                </a:tc>
                <a:extLst>
                  <a:ext uri="{0D108BD9-81ED-4DB2-BD59-A6C34878D82A}">
                    <a16:rowId xmlns:a16="http://schemas.microsoft.com/office/drawing/2014/main" val="2466490522"/>
                  </a:ext>
                </a:extLst>
              </a:tr>
            </a:tbl>
          </a:graphicData>
        </a:graphic>
      </p:graphicFrame>
      <p:sp>
        <p:nvSpPr>
          <p:cNvPr id="27" name="TextBox 11">
            <a:extLst>
              <a:ext uri="{FF2B5EF4-FFF2-40B4-BE49-F238E27FC236}">
                <a16:creationId xmlns:a16="http://schemas.microsoft.com/office/drawing/2014/main" id="{9A4319DA-5136-4479-9746-5198F1C318CE}"/>
              </a:ext>
            </a:extLst>
          </p:cNvPr>
          <p:cNvSpPr txBox="1"/>
          <p:nvPr/>
        </p:nvSpPr>
        <p:spPr>
          <a:xfrm>
            <a:off x="228600" y="1968104"/>
            <a:ext cx="17022673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2925" lvl="1" indent="-271462" algn="just">
              <a:lnSpc>
                <a:spcPts val="3240"/>
              </a:lnSpc>
            </a:pP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Официальные значения ВВП, которые публикует НСК, впоследствии уточняются и величина этих пересмотров может оказаться значительной. В связи с этим оценка динамики ВВП в текущем квартале представляет самостоятельный исследовательский вопрос в теме прогнозирования. Вид прогнозирования ВВП на предыдущий, текущий и следующий квартал в эконометрическом анализе принято называть </a:t>
            </a:r>
            <a:r>
              <a:rPr lang="ru-RU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наукастингом</a:t>
            </a:r>
            <a:r>
              <a:rPr lang="ru-RU" sz="3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C0B77-A432-4C7C-A43E-C912C713C419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pc="-8" dirty="0">
                <a:solidFill>
                  <a:srgbClr val="FFFFFF"/>
                </a:solidFill>
                <a:latin typeface="Carlito"/>
              </a:rPr>
              <a:t>5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35" name="TextBox 9"/>
          <p:cNvSpPr txBox="1"/>
          <p:nvPr/>
        </p:nvSpPr>
        <p:spPr>
          <a:xfrm>
            <a:off x="8458200" y="88547"/>
            <a:ext cx="9300209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МОДЕЛЬ </a:t>
            </a:r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MIXED FREQUENCY VECTOR AUTOREGRESSION (MF-VAR)</a:t>
            </a:r>
            <a:endParaRPr lang="ru-RU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EB351B1C-48BD-42B0-9A0C-A0D8C1542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709" y="1458655"/>
                <a:ext cx="16992600" cy="16797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indent="357188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Пусть задан временной ряд </a:t>
                </a:r>
                <a14:m>
                  <m:oMath xmlns:m="http://schemas.openxmlformats.org/officeDocument/2006/math">
                    <m:r>
                      <a:rPr lang="ru-RU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Sup>
                      <m:sSubSup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sup>
                    </m:sSubSup>
                    <m:r>
                      <a:rPr lang="ru-RU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 квартальной частоте и </a:t>
                </a:r>
                <a14:m>
                  <m:oMath xmlns:m="http://schemas.openxmlformats.org/officeDocument/2006/math">
                    <m:r>
                      <a:rPr lang="ru-RU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Sup>
                      <m:sSubSup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</m:sSubSup>
                    <m:r>
                      <a:rPr lang="ru-RU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 месячной частоте, </a:t>
                </a:r>
                <a:r>
                  <a:rPr kumimoji="0" lang="en-US" altLang="en-US" sz="30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</a:t>
                </a:r>
                <a:r>
                  <a:rPr kumimoji="0" lang="ru-RU" altLang="en-US" sz="30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∈ </a:t>
                </a:r>
                <a:r>
                  <a:rPr kumimoji="0" lang="en-US" altLang="en-US" sz="30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В соответствии с </a:t>
                </a:r>
                <a:r>
                  <a:rPr kumimoji="0" lang="en-US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MIDAS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подходом, раскладывая временной ряд </a:t>
                </a:r>
                <a14:m>
                  <m:oMath xmlns:m="http://schemas.openxmlformats.org/officeDocument/2006/math">
                    <m:r>
                      <a:rPr lang="ru-RU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Sup>
                      <m:sSubSup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</m:sSubSup>
                    <m:r>
                      <a:rPr lang="ru-RU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месячной частоты на три временных ряда квартальной частоты </a:t>
                </a:r>
                <a14:m>
                  <m:oMath xmlns:m="http://schemas.openxmlformats.org/officeDocument/2006/math">
                    <m:r>
                      <a:rPr kumimoji="0" lang="ru-RU" altLang="en-US" sz="30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Sup>
                      <m:sSubSupPr>
                        <m:ctrlPr>
                          <a:rPr kumimoji="0" lang="ru-RU" altLang="en-US" sz="3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0" lang="en-US" altLang="en-US" sz="3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en-US" sz="3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kumimoji="0" lang="ru-RU" altLang="en-US" sz="3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en-US" sz="3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US" altLang="en-US" sz="3000" b="0" i="1" u="none" strike="noStrike" cap="none" normalizeH="0" baseline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r>
                      <a:rPr kumimoji="0" lang="ru-RU" altLang="en-US" sz="30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} </m:t>
                    </m:r>
                  </m:oMath>
                </a14:m>
                <a:r>
                  <a:rPr kumimoji="0" lang="en-US" altLang="en-US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Sup>
                      <m:sSubSup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lang="ru-RU" altLang="en-US" sz="3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en-US" sz="3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ru-RU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} </m:t>
                    </m:r>
                  </m:oMath>
                </a14:m>
                <a:r>
                  <a:rPr kumimoji="0" lang="en-US" altLang="en-US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sSubSup>
                      <m:sSubSup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sSub>
                          <m:sSubPr>
                            <m:ctrlPr>
                              <a:rPr lang="ru-RU" altLang="en-US" sz="3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en-US" sz="3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sup>
                    </m:sSubSup>
                    <m:r>
                      <a:rPr lang="ru-RU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} </m:t>
                    </m:r>
                  </m:oMath>
                </a14:m>
                <a:r>
                  <a:rPr kumimoji="0" lang="en-US" altLang="en-US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мы можем построить </a:t>
                </a:r>
                <a:r>
                  <a:rPr kumimoji="0" lang="en-US" altLang="en-US" sz="30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MF-VAR(p)</a:t>
                </a:r>
                <a:r>
                  <a:rPr kumimoji="0" lang="ru-RU" altLang="en-US" sz="30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модель</a:t>
                </a:r>
                <a:endParaRPr kumimoji="0" lang="ru-RU" altLang="en-US" sz="3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EB351B1C-48BD-42B0-9A0C-A0D8C1542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709" y="1458655"/>
                <a:ext cx="16992600" cy="1679755"/>
              </a:xfrm>
              <a:prstGeom prst="rect">
                <a:avLst/>
              </a:prstGeom>
              <a:blipFill>
                <a:blip r:embed="rId4"/>
                <a:stretch>
                  <a:fillRect l="-861" b="-86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8EB7FCF-182D-470A-8BF6-480D21BAC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362" y="3138410"/>
            <a:ext cx="12671855" cy="53711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FDF10F-4419-4695-AE84-A0F7B6927AC6}"/>
                  </a:ext>
                </a:extLst>
              </p:cNvPr>
              <p:cNvSpPr txBox="1"/>
              <p:nvPr/>
            </p:nvSpPr>
            <p:spPr>
              <a:xfrm>
                <a:off x="638131" y="8737428"/>
                <a:ext cx="9190494" cy="679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en-US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en-US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l-GR" altLang="en-US" sz="3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𝑊𝑁</m:t>
                    </m:r>
                    <m:d>
                      <m:dPr>
                        <m:ctrlP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altLang="en-US" sz="3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en-US" sz="3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=1,2,3,4.</m:t>
                    </m:r>
                  </m:oMath>
                </a14:m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FDF10F-4419-4695-AE84-A0F7B6927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31" y="8737428"/>
                <a:ext cx="9190494" cy="679930"/>
              </a:xfrm>
              <a:prstGeom prst="rect">
                <a:avLst/>
              </a:prstGeom>
              <a:blipFill>
                <a:blip r:embed="rId6"/>
                <a:stretch>
                  <a:fillRect l="-1593" t="-2679" b="-16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9EAC74B3-373C-4287-9EE0-C868F1AA2AE3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49" b="-14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pc="-8" dirty="0">
                <a:solidFill>
                  <a:srgbClr val="FFFFFF"/>
                </a:solidFill>
                <a:latin typeface="Carlito"/>
              </a:rPr>
              <a:t>6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35" name="TextBox 9"/>
          <p:cNvSpPr txBox="1"/>
          <p:nvPr/>
        </p:nvSpPr>
        <p:spPr>
          <a:xfrm>
            <a:off x="8534400" y="365546"/>
            <a:ext cx="930020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ПРИЧИННОСТЬ ПО ГРЕЙНДЖЕРУ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EB351B1C-48BD-42B0-9A0C-A0D8C1542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709" y="1666660"/>
                <a:ext cx="16992600" cy="5539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indent="357188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Пусть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altLang="en-US" sz="30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en-US" sz="3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d>
                      <m:dPr>
                        <m:begChr m:val="{"/>
                        <m:endChr m:val="}"/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altLang="en-US" sz="3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30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3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– это временные ряды</a:t>
                </a:r>
                <a:r>
                  <a:rPr kumimoji="0" lang="ru-RU" altLang="en-US" sz="3000" b="0" i="0" u="none" strike="noStrike" cap="none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одной частоты. 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Построим для них </a:t>
                </a:r>
                <a:r>
                  <a:rPr kumimoji="0" lang="en-US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VAR(p)</a:t>
                </a:r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модель</a:t>
                </a:r>
                <a:endParaRPr kumimoji="0" lang="ru-RU" altLang="en-US" sz="3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EB351B1C-48BD-42B0-9A0C-A0D8C1542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709" y="1666660"/>
                <a:ext cx="16992600" cy="553998"/>
              </a:xfrm>
              <a:prstGeom prst="rect">
                <a:avLst/>
              </a:prstGeom>
              <a:blipFill>
                <a:blip r:embed="rId3"/>
                <a:stretch>
                  <a:fillRect t="-13187" b="-340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FDF10F-4419-4695-AE84-A0F7B6927AC6}"/>
                  </a:ext>
                </a:extLst>
              </p:cNvPr>
              <p:cNvSpPr txBox="1"/>
              <p:nvPr/>
            </p:nvSpPr>
            <p:spPr>
              <a:xfrm>
                <a:off x="873342" y="7717179"/>
                <a:ext cx="16648057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Тогда</a:t>
                </a:r>
                <a:r>
                  <a:rPr lang="en-US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sz="3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alt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является причиной по </a:t>
                </a:r>
                <a:r>
                  <a:rPr lang="ru-RU" altLang="en-US" sz="3000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Грейнджеру</a:t>
                </a:r>
                <a:r>
                  <a:rPr lang="ru-RU" alt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не отвергается,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altLang="en-US" sz="3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отвергается. И наоборот,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altLang="en-US" sz="3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является причиной по Гренджейру </a:t>
                </a:r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3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не отвергается,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en-US" sz="3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отвергается.</a:t>
                </a:r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FDF10F-4419-4695-AE84-A0F7B6927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42" y="7717179"/>
                <a:ext cx="16648057" cy="1477328"/>
              </a:xfrm>
              <a:prstGeom prst="rect">
                <a:avLst/>
              </a:prstGeom>
              <a:blipFill>
                <a:blip r:embed="rId4"/>
                <a:stretch>
                  <a:fillRect l="-842" t="-5372" b="-1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86438">
            <a:extLst>
              <a:ext uri="{FF2B5EF4-FFF2-40B4-BE49-F238E27FC236}">
                <a16:creationId xmlns:a16="http://schemas.microsoft.com/office/drawing/2014/main" id="{F648F7DE-2A1C-4F9B-AAA0-0013D8B759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38518" y="2426623"/>
            <a:ext cx="6810964" cy="2628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3">
                <a:extLst>
                  <a:ext uri="{FF2B5EF4-FFF2-40B4-BE49-F238E27FC236}">
                    <a16:creationId xmlns:a16="http://schemas.microsoft.com/office/drawing/2014/main" id="{D7832120-90E0-44FF-AFDF-A31F67AE5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252" y="5064897"/>
                <a:ext cx="16648057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indent="357188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en-US" sz="3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000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000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000" i="1" baseline="-25000"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𝑊𝑁</m:t>
                    </m:r>
                    <m:d>
                      <m:dPr>
                        <m:ctrlPr>
                          <a:rPr lang="ru-RU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3000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ru-RU" sz="3000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u-RU" sz="3000" i="1">
                        <a:latin typeface="Cambria Math" panose="02040503050406030204" pitchFamily="18" charset="0"/>
                      </a:rPr>
                      <m:t>, а 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3000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3000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3000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ru-RU" sz="3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3000" i="1" baseline="-2500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000" i="1" baseline="-2500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kumimoji="0" lang="ru-RU" altLang="en-US" sz="3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это некоторые коэффициенты,</a:t>
                </a:r>
                <a:r>
                  <a:rPr kumimoji="0" lang="ru-RU" altLang="en-US" sz="30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которые определяются по методу наименьших квадратов. Для этой модели тестируются две гипотезы</a:t>
                </a:r>
                <a:endParaRPr kumimoji="0" lang="ru-RU" altLang="en-US" sz="3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3">
                <a:extLst>
                  <a:ext uri="{FF2B5EF4-FFF2-40B4-BE49-F238E27FC236}">
                    <a16:creationId xmlns:a16="http://schemas.microsoft.com/office/drawing/2014/main" id="{D7832120-90E0-44FF-AFDF-A31F67AE5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3252" y="5064897"/>
                <a:ext cx="16648057" cy="1015663"/>
              </a:xfrm>
              <a:prstGeom prst="rect">
                <a:avLst/>
              </a:prstGeom>
              <a:blipFill>
                <a:blip r:embed="rId6"/>
                <a:stretch>
                  <a:fillRect l="-842" t="-7229" b="-186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1DC4E49-83B2-4679-86B9-E834967248D3}"/>
              </a:ext>
            </a:extLst>
          </p:cNvPr>
          <p:cNvSpPr txBox="1"/>
          <p:nvPr/>
        </p:nvSpPr>
        <p:spPr>
          <a:xfrm>
            <a:off x="4590791" y="6136898"/>
            <a:ext cx="9174996" cy="152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42160" marR="2035175" indent="-6350" algn="ctr">
              <a:lnSpc>
                <a:spcPct val="165000"/>
              </a:lnSpc>
              <a:spcBef>
                <a:spcPts val="0"/>
              </a:spcBef>
              <a:spcAft>
                <a:spcPts val="860"/>
              </a:spcAft>
            </a:pPr>
            <a:r>
              <a:rPr lang="en-US" sz="30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</a:t>
            </a:r>
            <a:r>
              <a:rPr lang="ru-RU" sz="3000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0</a:t>
            </a:r>
            <a:r>
              <a:rPr lang="ru-RU" sz="30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′ </a:t>
            </a:r>
            <a:r>
              <a:rPr lang="ru-RU" sz="3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: </a:t>
            </a:r>
            <a:r>
              <a:rPr lang="en-US" sz="3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β</a:t>
            </a:r>
            <a:r>
              <a:rPr lang="ru-RU" sz="3000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1 </a:t>
            </a:r>
            <a:r>
              <a:rPr lang="ru-RU" sz="3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= </a:t>
            </a:r>
            <a:r>
              <a:rPr lang="ru-RU" sz="30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... </a:t>
            </a:r>
            <a:r>
              <a:rPr lang="en-US" sz="3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= </a:t>
            </a:r>
            <a:r>
              <a:rPr lang="en-US" sz="3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β</a:t>
            </a:r>
            <a:r>
              <a:rPr lang="en-US" sz="3000" i="1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 </a:t>
            </a:r>
            <a:r>
              <a:rPr lang="en-US" sz="3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= 0</a:t>
            </a:r>
            <a:r>
              <a:rPr lang="en-US" sz="30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br>
              <a:rPr lang="ru-RU" sz="30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</a:br>
            <a:r>
              <a:rPr lang="en-US" sz="30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H</a:t>
            </a:r>
            <a:r>
              <a:rPr lang="en-US" sz="3000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0</a:t>
            </a:r>
            <a:r>
              <a:rPr lang="en-US" sz="30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′′ </a:t>
            </a:r>
            <a:r>
              <a:rPr lang="en-US" sz="3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: </a:t>
            </a:r>
            <a:r>
              <a:rPr lang="en-US" sz="3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γ</a:t>
            </a:r>
            <a:r>
              <a:rPr lang="en-US" sz="3000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1 </a:t>
            </a:r>
            <a:r>
              <a:rPr lang="en-US" sz="3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= </a:t>
            </a:r>
            <a:r>
              <a:rPr lang="en-US" sz="30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... </a:t>
            </a:r>
            <a:r>
              <a:rPr lang="en-US" sz="3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= </a:t>
            </a:r>
            <a:r>
              <a:rPr lang="en-US" sz="30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γ</a:t>
            </a:r>
            <a:r>
              <a:rPr lang="en-US" sz="3000" i="1" baseline="-250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</a:t>
            </a:r>
            <a:r>
              <a:rPr lang="en-US" sz="3000" i="1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3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= 0</a:t>
            </a:r>
            <a:r>
              <a:rPr lang="en-US" sz="30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lang="en-US" sz="3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598167-6B6F-4DC1-8894-E851E07A2312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45630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49" b="-14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pc="-8" dirty="0">
                <a:solidFill>
                  <a:srgbClr val="FFFFFF"/>
                </a:solidFill>
                <a:latin typeface="Carlito"/>
              </a:rPr>
              <a:t>7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35" name="TextBox 9"/>
          <p:cNvSpPr txBox="1"/>
          <p:nvPr/>
        </p:nvSpPr>
        <p:spPr>
          <a:xfrm>
            <a:off x="8534400" y="365546"/>
            <a:ext cx="930020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ФУНКЦИИ ИМПУЛЬСНЫХ ОТКЛИКОВ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598167-6B6F-4DC1-8894-E851E07A2312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2906A9-185A-45E0-B566-32BEEABAD169}"/>
                  </a:ext>
                </a:extLst>
              </p:cNvPr>
              <p:cNvSpPr txBox="1"/>
              <p:nvPr/>
            </p:nvSpPr>
            <p:spPr>
              <a:xfrm>
                <a:off x="785269" y="2019300"/>
                <a:ext cx="1678604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общем случае коэффициенты 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модели не имеют экономической интерпретации. Вследствие этого принято рассматривать </a:t>
                </a:r>
                <a:r>
                  <a:rPr lang="ru-RU" sz="30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функции импульсных откликов</a:t>
                </a:r>
                <a:r>
                  <a:rPr lang="ru-RU" sz="30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impulse response function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IRF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как описание влияния экзогенного шока на показатели. Функция импульсного отклика задает траекторию по </a:t>
                </a:r>
                <a:r>
                  <a:rPr lang="en-US" sz="30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которую описывает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инициированная единичным шоком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3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Формально функция импульсного отклика для 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модели – это матричная функция от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3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=0,1,2,….</m:t>
                    </m:r>
                  </m:oMath>
                </a14:m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которая задается как</a:t>
                </a:r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2906A9-185A-45E0-B566-32BEEABAD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9" y="2019300"/>
                <a:ext cx="16786040" cy="2862322"/>
              </a:xfrm>
              <a:prstGeom prst="rect">
                <a:avLst/>
              </a:prstGeom>
              <a:blipFill>
                <a:blip r:embed="rId3"/>
                <a:stretch>
                  <a:fillRect l="-872" t="-2766" r="-835" b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86444">
            <a:extLst>
              <a:ext uri="{FF2B5EF4-FFF2-40B4-BE49-F238E27FC236}">
                <a16:creationId xmlns:a16="http://schemas.microsoft.com/office/drawing/2014/main" id="{635DCF41-277B-4CEA-A47B-072F01A75CB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74213" y="4881622"/>
            <a:ext cx="3339574" cy="932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0E3FEB-EB38-4841-ABE1-89E12D6C02B6}"/>
                  </a:ext>
                </a:extLst>
              </p:cNvPr>
              <p:cNvSpPr txBox="1"/>
              <p:nvPr/>
            </p:nvSpPr>
            <p:spPr>
              <a:xfrm>
                <a:off x="457200" y="6074760"/>
                <a:ext cx="17114109" cy="1645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01625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20"/>
                  </a:spcAft>
                </a:pP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Таким образом, элемент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3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3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3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этой матричной функции отражает реакцию переменной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000" i="1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 единичное изменение шока в переменной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000" i="1" baseline="-25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 момент времени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3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В итоге </a:t>
                </a:r>
                <a:r>
                  <a:rPr lang="ru-RU" sz="30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функция импульсного отклика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для конкретной переменной</a:t>
                </a:r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3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 шок в переменной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30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задается последовательностью</a:t>
                </a:r>
                <a:endParaRPr lang="en-US" sz="30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0E3FEB-EB38-4841-ABE1-89E12D6C0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6074760"/>
                <a:ext cx="17114109" cy="1645066"/>
              </a:xfrm>
              <a:prstGeom prst="rect">
                <a:avLst/>
              </a:prstGeom>
              <a:blipFill>
                <a:blip r:embed="rId5"/>
                <a:stretch>
                  <a:fillRect t="-4833" r="-819" b="-8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86445">
            <a:extLst>
              <a:ext uri="{FF2B5EF4-FFF2-40B4-BE49-F238E27FC236}">
                <a16:creationId xmlns:a16="http://schemas.microsoft.com/office/drawing/2014/main" id="{75E14911-11FD-467A-B8BD-8C38D971338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94917" y="8023043"/>
            <a:ext cx="4698165" cy="88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557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7600" y="419100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ВРЕМЕННЫЕ РЯДЫ</a:t>
            </a:r>
          </a:p>
        </p:txBody>
      </p:sp>
      <p:sp>
        <p:nvSpPr>
          <p:cNvPr id="10" name="Freeform 10"/>
          <p:cNvSpPr/>
          <p:nvPr/>
        </p:nvSpPr>
        <p:spPr>
          <a:xfrm>
            <a:off x="6257166" y="4188453"/>
            <a:ext cx="5696241" cy="2084659"/>
          </a:xfrm>
          <a:custGeom>
            <a:avLst/>
            <a:gdLst/>
            <a:ahLst/>
            <a:cxnLst/>
            <a:rect l="l" t="t" r="r" b="b"/>
            <a:pathLst>
              <a:path w="5696241" h="2084659">
                <a:moveTo>
                  <a:pt x="0" y="0"/>
                </a:moveTo>
                <a:lnTo>
                  <a:pt x="5696241" y="0"/>
                </a:lnTo>
                <a:lnTo>
                  <a:pt x="5696241" y="2084659"/>
                </a:lnTo>
                <a:lnTo>
                  <a:pt x="0" y="208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pc="-8" dirty="0">
                <a:solidFill>
                  <a:srgbClr val="FFFFFF"/>
                </a:solidFill>
                <a:latin typeface="Carlito"/>
              </a:rPr>
              <a:t>8</a:t>
            </a:r>
            <a:endParaRPr lang="en-US" sz="1800" spc="-8" dirty="0">
              <a:solidFill>
                <a:srgbClr val="FFFFFF"/>
              </a:solidFill>
              <a:latin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CA8E7B94-B835-44D7-8AA5-A3A796936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0815069"/>
                  </p:ext>
                </p:extLst>
              </p:nvPr>
            </p:nvGraphicFramePr>
            <p:xfrm>
              <a:off x="716691" y="1469823"/>
              <a:ext cx="16504509" cy="80553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39037">
                      <a:extLst>
                        <a:ext uri="{9D8B030D-6E8A-4147-A177-3AD203B41FA5}">
                          <a16:colId xmlns:a16="http://schemas.microsoft.com/office/drawing/2014/main" val="952078179"/>
                        </a:ext>
                      </a:extLst>
                    </a:gridCol>
                    <a:gridCol w="6745472">
                      <a:extLst>
                        <a:ext uri="{9D8B030D-6E8A-4147-A177-3AD203B41FA5}">
                          <a16:colId xmlns:a16="http://schemas.microsoft.com/office/drawing/2014/main" val="624817963"/>
                        </a:ext>
                      </a:extLst>
                    </a:gridCol>
                    <a:gridCol w="7620000">
                      <a:extLst>
                        <a:ext uri="{9D8B030D-6E8A-4147-A177-3AD203B41FA5}">
                          <a16:colId xmlns:a16="http://schemas.microsoft.com/office/drawing/2014/main" val="3757552125"/>
                        </a:ext>
                      </a:extLst>
                    </a:gridCol>
                  </a:tblGrid>
                  <a:tr h="341898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Переменная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Обработка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Календарь</a:t>
                          </a:r>
                          <a:r>
                            <a:rPr lang="en-US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выхода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extLst>
                      <a:ext uri="{0D108BD9-81ED-4DB2-BD59-A6C34878D82A}">
                        <a16:rowId xmlns:a16="http://schemas.microsoft.com/office/drawing/2014/main" val="2084202399"/>
                      </a:ext>
                    </a:extLst>
                  </a:tr>
                  <a:tr h="1075064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 dirty="0">
                              <a:solidFill>
                                <a:schemeClr val="bg1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5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𝑸</m:t>
                                  </m:r>
                                </m:sup>
                              </m:sSubSup>
                            </m:oMath>
                          </a14:m>
                          <a:endParaRPr lang="en-US" sz="25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год к году в логарифмах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90 дней после квартального периода + корректировка в декабре года, следующего за отчетным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extLst>
                      <a:ext uri="{0D108BD9-81ED-4DB2-BD59-A6C34878D82A}">
                        <a16:rowId xmlns:a16="http://schemas.microsoft.com/office/drawing/2014/main" val="4181110901"/>
                      </a:ext>
                    </a:extLst>
                  </a:tr>
                  <a:tr h="106828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dirty="0">
                              <a:solidFill>
                                <a:schemeClr val="bg1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5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𝒊𝒑</m:t>
                                  </m:r>
                                </m:e>
                                <m:sub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𝑴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endParaRPr lang="en-US" sz="25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5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17 дней после месячного периода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759804844"/>
                      </a:ext>
                    </a:extLst>
                  </a:tr>
                  <a:tr h="1068283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 dirty="0">
                              <a:solidFill>
                                <a:schemeClr val="bg1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5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𝒓𝒕</m:t>
                                  </m:r>
                                </m:e>
                                <m:sub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𝑴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endParaRPr lang="en-US" sz="25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18 дней после месячного периода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927065620"/>
                      </a:ext>
                    </a:extLst>
                  </a:tr>
                  <a:tr h="1068283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 dirty="0">
                              <a:solidFill>
                                <a:schemeClr val="bg1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5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𝒊𝒏𝒗</m:t>
                                  </m:r>
                                </m:e>
                                <m:sub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𝑴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endParaRPr lang="en-US" sz="25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</a:t>
                          </a: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24 дня после месячного периода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734750276"/>
                      </a:ext>
                    </a:extLst>
                  </a:tr>
                  <a:tr h="919425">
                    <a:tc>
                      <a:txBody>
                        <a:bodyPr/>
                        <a:lstStyle/>
                        <a:p>
                          <a:pPr marL="36195" marR="0" indent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 dirty="0">
                              <a:solidFill>
                                <a:schemeClr val="bg1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5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𝒂𝒈𝒓𝒐</m:t>
                                  </m:r>
                                </m:e>
                                <m:sub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𝑴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endParaRPr lang="en-US" sz="25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</a:t>
                          </a: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19 дней после месячного периода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482929994"/>
                      </a:ext>
                    </a:extLst>
                  </a:tr>
                  <a:tr h="919425">
                    <a:tc>
                      <a:txBody>
                        <a:bodyPr/>
                        <a:lstStyle/>
                        <a:p>
                          <a:pPr marL="36195" marR="0" indent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 dirty="0">
                              <a:solidFill>
                                <a:schemeClr val="bg1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 bi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5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𝒃𝒍𝒅</m:t>
                                  </m:r>
                                </m:e>
                                <m:sub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𝑴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endParaRPr lang="en-US" sz="25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</a:t>
                          </a: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21 день после месячного периода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545193332"/>
                      </a:ext>
                    </a:extLst>
                  </a:tr>
                  <a:tr h="1068283">
                    <a:tc>
                      <a:txBody>
                        <a:bodyPr/>
                        <a:lstStyle/>
                        <a:p>
                          <a:pPr marL="36195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dirty="0">
                              <a:solidFill>
                                <a:schemeClr val="bg1"/>
                              </a:solidFill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 bi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5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𝒊𝒏𝒄</m:t>
                                  </m:r>
                                </m:e>
                                <m:sub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𝑴</m:t>
                                  </m:r>
                                  <m:r>
                                    <a:rPr lang="en-US" sz="2500" b="1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oMath>
                          </a14:m>
                          <a:endParaRPr lang="en-US" sz="25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</a:t>
                          </a: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30 дней после месячного периода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003783772"/>
                      </a:ext>
                    </a:extLst>
                  </a:tr>
                  <a:tr h="48812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5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5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5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𝑪𝑬𝑺𝑰</m:t>
                                    </m:r>
                                  </m:e>
                                  <m:sub>
                                    <m:r>
                                      <a:rPr lang="en-US" sz="25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sub>
                                  <m:sup>
                                    <m:r>
                                      <a:rPr lang="en-US" sz="25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𝑴</m:t>
                                    </m:r>
                                    <m:r>
                                      <a:rPr lang="en-US" sz="2500" b="1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5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36195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4 дня после месячного периода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extLst>
                      <a:ext uri="{0D108BD9-81ED-4DB2-BD59-A6C34878D82A}">
                        <a16:rowId xmlns:a16="http://schemas.microsoft.com/office/drawing/2014/main" val="3877238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CA8E7B94-B835-44D7-8AA5-A3A796936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0815069"/>
                  </p:ext>
                </p:extLst>
              </p:nvPr>
            </p:nvGraphicFramePr>
            <p:xfrm>
              <a:off x="716691" y="1469823"/>
              <a:ext cx="16504509" cy="805534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39037">
                      <a:extLst>
                        <a:ext uri="{9D8B030D-6E8A-4147-A177-3AD203B41FA5}">
                          <a16:colId xmlns:a16="http://schemas.microsoft.com/office/drawing/2014/main" val="952078179"/>
                        </a:ext>
                      </a:extLst>
                    </a:gridCol>
                    <a:gridCol w="6745472">
                      <a:extLst>
                        <a:ext uri="{9D8B030D-6E8A-4147-A177-3AD203B41FA5}">
                          <a16:colId xmlns:a16="http://schemas.microsoft.com/office/drawing/2014/main" val="624817963"/>
                        </a:ext>
                      </a:extLst>
                    </a:gridCol>
                    <a:gridCol w="7620000">
                      <a:extLst>
                        <a:ext uri="{9D8B030D-6E8A-4147-A177-3AD203B41FA5}">
                          <a16:colId xmlns:a16="http://schemas.microsoft.com/office/drawing/2014/main" val="3757552125"/>
                        </a:ext>
                      </a:extLst>
                    </a:gridCol>
                  </a:tblGrid>
                  <a:tr h="380175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Переменная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Обработка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Календарь</a:t>
                          </a:r>
                          <a:r>
                            <a:rPr lang="en-US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выхода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extLst>
                      <a:ext uri="{0D108BD9-81ED-4DB2-BD59-A6C34878D82A}">
                        <a16:rowId xmlns:a16="http://schemas.microsoft.com/office/drawing/2014/main" val="2084202399"/>
                      </a:ext>
                    </a:extLst>
                  </a:tr>
                  <a:tr h="10750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840" marR="23246" marT="0" marB="0" anchor="ctr">
                        <a:blipFill>
                          <a:blip r:embed="rId5"/>
                          <a:stretch>
                            <a:fillRect l="-285" t="-44068" r="-672934" b="-624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год к году в логарифмах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90 дней после квартального периода + корректировка в декабре года, следующего за отчетным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extLst>
                      <a:ext uri="{0D108BD9-81ED-4DB2-BD59-A6C34878D82A}">
                        <a16:rowId xmlns:a16="http://schemas.microsoft.com/office/drawing/2014/main" val="4181110901"/>
                      </a:ext>
                    </a:extLst>
                  </a:tr>
                  <a:tr h="10682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840" marR="23246" marT="0" marB="0" anchor="ctr">
                        <a:blipFill>
                          <a:blip r:embed="rId5"/>
                          <a:stretch>
                            <a:fillRect l="-285" t="-145714" r="-672934" b="-5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17 дней после месячного периода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759804844"/>
                      </a:ext>
                    </a:extLst>
                  </a:tr>
                  <a:tr h="10682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840" marR="23246" marT="0" marB="0" anchor="ctr">
                        <a:blipFill>
                          <a:blip r:embed="rId5"/>
                          <a:stretch>
                            <a:fillRect l="-285" t="-245714" r="-672934" b="-4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18 дней после месячного периода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927065620"/>
                      </a:ext>
                    </a:extLst>
                  </a:tr>
                  <a:tr h="10682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840" marR="23246" marT="0" marB="0" anchor="ctr">
                        <a:blipFill>
                          <a:blip r:embed="rId5"/>
                          <a:stretch>
                            <a:fillRect l="-285" t="-343750" r="-672934" b="-328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</a:t>
                          </a: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0" marR="23495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24 дня после месячного периода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734750276"/>
                      </a:ext>
                    </a:extLst>
                  </a:tr>
                  <a:tr h="9194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840" marR="23246" marT="0" marB="0" anchor="ctr">
                        <a:blipFill>
                          <a:blip r:embed="rId5"/>
                          <a:stretch>
                            <a:fillRect l="-285" t="-517219" r="-672934" b="-283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</a:t>
                          </a: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19 дней после месячного периода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2482929994"/>
                      </a:ext>
                    </a:extLst>
                  </a:tr>
                  <a:tr h="9194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840" marR="23246" marT="0" marB="0" anchor="ctr">
                        <a:blipFill>
                          <a:blip r:embed="rId5"/>
                          <a:stretch>
                            <a:fillRect l="-285" t="-617219" r="-672934" b="-183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</a:t>
                          </a: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21 день после месячного периода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1545193332"/>
                      </a:ext>
                    </a:extLst>
                  </a:tr>
                  <a:tr h="10682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840" marR="23246" marT="0" marB="0" anchor="ctr">
                        <a:blipFill>
                          <a:blip r:embed="rId5"/>
                          <a:stretch>
                            <a:fillRect l="-285" t="-618857" r="-672934" b="-58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6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корректировка, темпы прироста месяц к месяцу в </a:t>
                          </a:r>
                          <a:r>
                            <a:rPr lang="en-US" sz="25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логарифма</a:t>
                          </a: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х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30 дней после месячного периода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extLst>
                      <a:ext uri="{0D108BD9-81ED-4DB2-BD59-A6C34878D82A}">
                        <a16:rowId xmlns:a16="http://schemas.microsoft.com/office/drawing/2014/main" val="4003783772"/>
                      </a:ext>
                    </a:extLst>
                  </a:tr>
                  <a:tr h="4881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7840" marR="23246" marT="0" marB="0">
                        <a:blipFill>
                          <a:blip r:embed="rId5"/>
                          <a:stretch>
                            <a:fillRect l="-285" t="-1572500" r="-672934" b="-2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36195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5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Сезонная корректировка</a:t>
                          </a:r>
                          <a:endParaRPr lang="en-US" sz="250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 anchor="ctr"/>
                    </a:tc>
                    <a:tc>
                      <a:txBody>
                        <a:bodyPr/>
                        <a:lstStyle/>
                        <a:p>
                          <a:pPr marL="36195" marR="0" indent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25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Задержка 4 дня после месячного периода</a:t>
                          </a:r>
                          <a:endParaRPr lang="en-US" sz="250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7840" marR="23246" marT="0" marB="0"/>
                    </a:tc>
                    <a:extLst>
                      <a:ext uri="{0D108BD9-81ED-4DB2-BD59-A6C34878D82A}">
                        <a16:rowId xmlns:a16="http://schemas.microsoft.com/office/drawing/2014/main" val="38772389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0922186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74964">
            <a:extLst>
              <a:ext uri="{FF2B5EF4-FFF2-40B4-BE49-F238E27FC236}">
                <a16:creationId xmlns:a16="http://schemas.microsoft.com/office/drawing/2014/main" id="{AA3DDE0F-1914-4ED0-8EEB-D95473B96373}"/>
              </a:ext>
            </a:extLst>
          </p:cNvPr>
          <p:cNvGrpSpPr/>
          <p:nvPr/>
        </p:nvGrpSpPr>
        <p:grpSpPr>
          <a:xfrm>
            <a:off x="497174" y="2095500"/>
            <a:ext cx="9048120" cy="2885002"/>
            <a:chOff x="0" y="0"/>
            <a:chExt cx="6168327" cy="1966963"/>
          </a:xfrm>
        </p:grpSpPr>
        <p:pic>
          <p:nvPicPr>
            <p:cNvPr id="33" name="Picture 4856">
              <a:extLst>
                <a:ext uri="{FF2B5EF4-FFF2-40B4-BE49-F238E27FC236}">
                  <a16:creationId xmlns:a16="http://schemas.microsoft.com/office/drawing/2014/main" id="{13D6BFCC-EECA-400C-977F-4288EA1B6CF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38"/>
              <a:ext cx="3108325" cy="1965325"/>
            </a:xfrm>
            <a:prstGeom prst="rect">
              <a:avLst/>
            </a:prstGeom>
          </p:spPr>
        </p:pic>
        <p:pic>
          <p:nvPicPr>
            <p:cNvPr id="34" name="Picture 4863">
              <a:extLst>
                <a:ext uri="{FF2B5EF4-FFF2-40B4-BE49-F238E27FC236}">
                  <a16:creationId xmlns:a16="http://schemas.microsoft.com/office/drawing/2014/main" id="{5A8875DE-B0A1-441A-BA58-B2AEA290D28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060002" y="0"/>
              <a:ext cx="3108325" cy="1965325"/>
            </a:xfrm>
            <a:prstGeom prst="rect">
              <a:avLst/>
            </a:prstGeom>
          </p:spPr>
        </p:pic>
      </p:grpSp>
      <p:grpSp>
        <p:nvGrpSpPr>
          <p:cNvPr id="2" name="Group 2"/>
          <p:cNvGrpSpPr/>
          <p:nvPr/>
        </p:nvGrpSpPr>
        <p:grpSpPr>
          <a:xfrm>
            <a:off x="0" y="0"/>
            <a:ext cx="18288000" cy="1285102"/>
            <a:chOff x="0" y="0"/>
            <a:chExt cx="24384000" cy="1713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713484"/>
            </a:xfrm>
            <a:custGeom>
              <a:avLst/>
              <a:gdLst/>
              <a:ahLst/>
              <a:cxnLst/>
              <a:rect l="l" t="t" r="r" b="b"/>
              <a:pathLst>
                <a:path w="24384000" h="1713484">
                  <a:moveTo>
                    <a:pt x="0" y="0"/>
                  </a:moveTo>
                  <a:lnTo>
                    <a:pt x="24384000" y="0"/>
                  </a:lnTo>
                  <a:lnTo>
                    <a:pt x="24384000" y="1713484"/>
                  </a:lnTo>
                  <a:lnTo>
                    <a:pt x="0" y="1713484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798906"/>
            <a:ext cx="18288000" cy="500449"/>
            <a:chOff x="0" y="0"/>
            <a:chExt cx="24384000" cy="667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67258"/>
            </a:xfrm>
            <a:custGeom>
              <a:avLst/>
              <a:gdLst/>
              <a:ahLst/>
              <a:cxnLst/>
              <a:rect l="l" t="t" r="r" b="b"/>
              <a:pathLst>
                <a:path w="24384000" h="667258">
                  <a:moveTo>
                    <a:pt x="0" y="0"/>
                  </a:moveTo>
                  <a:lnTo>
                    <a:pt x="24384000" y="0"/>
                  </a:lnTo>
                  <a:lnTo>
                    <a:pt x="24384000" y="667258"/>
                  </a:lnTo>
                  <a:lnTo>
                    <a:pt x="0" y="667258"/>
                  </a:lnTo>
                  <a:close/>
                </a:path>
              </a:pathLst>
            </a:custGeom>
            <a:solidFill>
              <a:srgbClr val="144E9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691" y="0"/>
            <a:ext cx="68578" cy="10287000"/>
            <a:chOff x="0" y="0"/>
            <a:chExt cx="91438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440" cy="13716000"/>
            </a:xfrm>
            <a:custGeom>
              <a:avLst/>
              <a:gdLst/>
              <a:ahLst/>
              <a:cxnLst/>
              <a:rect l="l" t="t" r="r" b="b"/>
              <a:pathLst>
                <a:path w="91440" h="13716000">
                  <a:moveTo>
                    <a:pt x="0" y="0"/>
                  </a:moveTo>
                  <a:lnTo>
                    <a:pt x="91440" y="0"/>
                  </a:lnTo>
                  <a:lnTo>
                    <a:pt x="9144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40285" y="232498"/>
            <a:ext cx="3221650" cy="820095"/>
          </a:xfrm>
          <a:custGeom>
            <a:avLst/>
            <a:gdLst/>
            <a:ahLst/>
            <a:cxnLst/>
            <a:rect l="l" t="t" r="r" b="b"/>
            <a:pathLst>
              <a:path w="3221650" h="820095">
                <a:moveTo>
                  <a:pt x="0" y="0"/>
                </a:moveTo>
                <a:lnTo>
                  <a:pt x="3221651" y="0"/>
                </a:lnTo>
                <a:lnTo>
                  <a:pt x="3221651" y="820096"/>
                </a:lnTo>
                <a:lnTo>
                  <a:pt x="0" y="82009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t="-149" b="-14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7600" y="419100"/>
            <a:ext cx="101037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ВРЕМЕННЫЕ РЯДЫ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4640" y="9806526"/>
            <a:ext cx="3931920" cy="27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pc="-8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1800" spc="-8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9580C-2667-4BAF-BE34-ACF6363B5F44}"/>
              </a:ext>
            </a:extLst>
          </p:cNvPr>
          <p:cNvSpPr txBox="1"/>
          <p:nvPr/>
        </p:nvSpPr>
        <p:spPr>
          <a:xfrm>
            <a:off x="876710" y="9842784"/>
            <a:ext cx="9174996" cy="358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60"/>
              </a:lnSpc>
            </a:pP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Бовт </a:t>
            </a:r>
            <a:r>
              <a:rPr lang="ru-RU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Дипломная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работа.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Минск</a:t>
            </a: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ru-RU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596217-8B55-4CFB-8480-28EFBE3B9F8B}"/>
                  </a:ext>
                </a:extLst>
              </p:cNvPr>
              <p:cNvSpPr txBox="1"/>
              <p:nvPr/>
            </p:nvSpPr>
            <p:spPr>
              <a:xfrm>
                <a:off x="726594" y="4939205"/>
                <a:ext cx="4229329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Рисунок 1 - График </a:t>
                </a:r>
                <a:r>
                  <a:rPr lang="en-US" sz="1800" b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𝑸</m:t>
                        </m:r>
                      </m:sup>
                    </m:sSubSup>
                  </m:oMath>
                </a14:m>
                <a:endParaRPr lang="ru-RU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596217-8B55-4CFB-8480-28EFBE3B9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94" y="4939205"/>
                <a:ext cx="4229329" cy="424796"/>
              </a:xfrm>
              <a:prstGeom prst="rect">
                <a:avLst/>
              </a:prstGeom>
              <a:blipFill>
                <a:blip r:embed="rId6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F85225-D403-444F-8300-CA9D4D9BD8FC}"/>
                  </a:ext>
                </a:extLst>
              </p:cNvPr>
              <p:cNvSpPr txBox="1"/>
              <p:nvPr/>
            </p:nvSpPr>
            <p:spPr>
              <a:xfrm>
                <a:off x="5217428" y="4979868"/>
                <a:ext cx="4559502" cy="379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Рисунок 2 - График </a:t>
                </a:r>
                <a:r>
                  <a:rPr lang="en-US" sz="1800" b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𝒊𝒑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ru-RU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F85225-D403-444F-8300-CA9D4D9BD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428" y="4979868"/>
                <a:ext cx="4559502" cy="379271"/>
              </a:xfrm>
              <a:prstGeom prst="rect">
                <a:avLst/>
              </a:prstGeom>
              <a:blipFill>
                <a:blip r:embed="rId7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74965">
            <a:extLst>
              <a:ext uri="{FF2B5EF4-FFF2-40B4-BE49-F238E27FC236}">
                <a16:creationId xmlns:a16="http://schemas.microsoft.com/office/drawing/2014/main" id="{79CF9E40-181C-486F-9F9E-EF21B52E59B9}"/>
              </a:ext>
            </a:extLst>
          </p:cNvPr>
          <p:cNvGrpSpPr/>
          <p:nvPr/>
        </p:nvGrpSpPr>
        <p:grpSpPr>
          <a:xfrm>
            <a:off x="9268823" y="2138901"/>
            <a:ext cx="8537502" cy="2874480"/>
            <a:chOff x="0" y="0"/>
            <a:chExt cx="6212777" cy="1965325"/>
          </a:xfrm>
        </p:grpSpPr>
        <p:pic>
          <p:nvPicPr>
            <p:cNvPr id="37" name="Picture 4871">
              <a:extLst>
                <a:ext uri="{FF2B5EF4-FFF2-40B4-BE49-F238E27FC236}">
                  <a16:creationId xmlns:a16="http://schemas.microsoft.com/office/drawing/2014/main" id="{D97B42BD-4891-4B11-8A0E-2A73F9FAD5A0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3152775" cy="1965325"/>
            </a:xfrm>
            <a:prstGeom prst="rect">
              <a:avLst/>
            </a:prstGeom>
          </p:spPr>
        </p:pic>
        <p:pic>
          <p:nvPicPr>
            <p:cNvPr id="38" name="Picture 4879">
              <a:extLst>
                <a:ext uri="{FF2B5EF4-FFF2-40B4-BE49-F238E27FC236}">
                  <a16:creationId xmlns:a16="http://schemas.microsoft.com/office/drawing/2014/main" id="{17F0E344-AC23-4689-9585-86C9BE443C90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3060002" y="0"/>
              <a:ext cx="3152775" cy="19653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FCB03D-6656-4FC5-A46F-2A0C9277BFF6}"/>
                  </a:ext>
                </a:extLst>
              </p:cNvPr>
              <p:cNvSpPr txBox="1"/>
              <p:nvPr/>
            </p:nvSpPr>
            <p:spPr>
              <a:xfrm>
                <a:off x="9153973" y="5040763"/>
                <a:ext cx="4229329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Рисунок </a:t>
                </a:r>
                <a:r>
                  <a:rPr 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3</a:t>
                </a: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График </a:t>
                </a:r>
                <a:r>
                  <a:rPr lang="en-US" sz="1800" b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𝒓𝒕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𝑸</m:t>
                        </m:r>
                      </m:sup>
                    </m:sSubSup>
                  </m:oMath>
                </a14:m>
                <a:endParaRPr lang="ru-RU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FCB03D-6656-4FC5-A46F-2A0C9277B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973" y="5040763"/>
                <a:ext cx="4229329" cy="424796"/>
              </a:xfrm>
              <a:prstGeom prst="rect">
                <a:avLst/>
              </a:prstGeom>
              <a:blipFill>
                <a:blip r:embed="rId10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0BD809-C9B4-430C-85D7-39BA762F0A4A}"/>
                  </a:ext>
                </a:extLst>
              </p:cNvPr>
              <p:cNvSpPr txBox="1"/>
              <p:nvPr/>
            </p:nvSpPr>
            <p:spPr>
              <a:xfrm>
                <a:off x="13644807" y="5081426"/>
                <a:ext cx="4559502" cy="379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Рисунок </a:t>
                </a:r>
                <a:r>
                  <a:rPr 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4</a:t>
                </a: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График </a:t>
                </a:r>
                <a:r>
                  <a:rPr lang="en-US" sz="1800" b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𝒊𝒏𝒗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ru-RU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0BD809-C9B4-430C-85D7-39BA762F0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807" y="5081426"/>
                <a:ext cx="4559502" cy="379271"/>
              </a:xfrm>
              <a:prstGeom prst="rect">
                <a:avLst/>
              </a:prstGeom>
              <a:blipFill>
                <a:blip r:embed="rId11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1967F69-3AFD-4EFE-BC3A-2D522A666FD8}"/>
                  </a:ext>
                </a:extLst>
              </p:cNvPr>
              <p:cNvSpPr txBox="1"/>
              <p:nvPr/>
            </p:nvSpPr>
            <p:spPr>
              <a:xfrm>
                <a:off x="683974" y="8462164"/>
                <a:ext cx="4229329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Рисунок 5 - График </a:t>
                </a:r>
                <a:r>
                  <a:rPr lang="en-US" sz="1800" b="1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𝒂𝒈𝒓𝒐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𝑸</m:t>
                        </m:r>
                      </m:sup>
                    </m:sSubSup>
                  </m:oMath>
                </a14:m>
                <a:endParaRPr lang="ru-RU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1967F69-3AFD-4EFE-BC3A-2D522A666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74" y="8462164"/>
                <a:ext cx="4229329" cy="424796"/>
              </a:xfrm>
              <a:prstGeom prst="rect">
                <a:avLst/>
              </a:prstGeom>
              <a:blipFill>
                <a:blip r:embed="rId12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C0B961-2D4E-4E5D-B02A-522BF0D75C26}"/>
                  </a:ext>
                </a:extLst>
              </p:cNvPr>
              <p:cNvSpPr txBox="1"/>
              <p:nvPr/>
            </p:nvSpPr>
            <p:spPr>
              <a:xfrm>
                <a:off x="5174808" y="8502827"/>
                <a:ext cx="4559502" cy="379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Рисунок </a:t>
                </a:r>
                <a:r>
                  <a:rPr 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6</a:t>
                </a: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График </a:t>
                </a:r>
                <a:r>
                  <a:rPr lang="en-US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𝒃𝒍𝒅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ru-RU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C0B961-2D4E-4E5D-B02A-522BF0D75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808" y="8502827"/>
                <a:ext cx="4559502" cy="379271"/>
              </a:xfrm>
              <a:prstGeom prst="rect">
                <a:avLst/>
              </a:prstGeom>
              <a:blipFill>
                <a:blip r:embed="rId13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9E8A9E-9BB4-4845-97B0-73A30670F9BB}"/>
                  </a:ext>
                </a:extLst>
              </p:cNvPr>
              <p:cNvSpPr txBox="1"/>
              <p:nvPr/>
            </p:nvSpPr>
            <p:spPr>
              <a:xfrm>
                <a:off x="9111353" y="8563722"/>
                <a:ext cx="4229329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Рисунок </a:t>
                </a:r>
                <a:r>
                  <a:rPr 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7</a:t>
                </a: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График</a:t>
                </a:r>
                <a:r>
                  <a:rPr 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</a:t>
                </a:r>
                <a:r>
                  <a:rPr lang="en-US" sz="18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𝒊𝒏𝒄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𝑸</m:t>
                        </m:r>
                      </m:sup>
                    </m:sSubSup>
                  </m:oMath>
                </a14:m>
                <a:endParaRPr lang="ru-RU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9E8A9E-9BB4-4845-97B0-73A30670F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353" y="8563722"/>
                <a:ext cx="4229329" cy="424796"/>
              </a:xfrm>
              <a:prstGeom prst="rect">
                <a:avLst/>
              </a:prstGeom>
              <a:blipFill>
                <a:blip r:embed="rId14"/>
                <a:stretch>
                  <a:fillRect b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91B92A-75BE-473F-B2E3-7BE44B220F14}"/>
                  </a:ext>
                </a:extLst>
              </p:cNvPr>
              <p:cNvSpPr txBox="1"/>
              <p:nvPr/>
            </p:nvSpPr>
            <p:spPr>
              <a:xfrm>
                <a:off x="13602187" y="8604385"/>
                <a:ext cx="4559502" cy="379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Рисунок </a:t>
                </a:r>
                <a:r>
                  <a:rPr lang="en-US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8</a:t>
                </a:r>
                <a:r>
                  <a:rPr lang="ru-RU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График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𝑪𝑬𝑺𝑰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𝑴</m:t>
                        </m:r>
                        <m:r>
                          <a:rPr lang="en-US" sz="1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ru-RU" sz="18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91B92A-75BE-473F-B2E3-7BE44B220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2187" y="8604385"/>
                <a:ext cx="4559502" cy="379271"/>
              </a:xfrm>
              <a:prstGeom prst="rect">
                <a:avLst/>
              </a:prstGeom>
              <a:blipFill>
                <a:blip r:embed="rId15"/>
                <a:stretch>
                  <a:fillRect t="-634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74967">
            <a:extLst>
              <a:ext uri="{FF2B5EF4-FFF2-40B4-BE49-F238E27FC236}">
                <a16:creationId xmlns:a16="http://schemas.microsoft.com/office/drawing/2014/main" id="{C114FF91-D1D3-45EB-ABEB-20F59E3B7A64}"/>
              </a:ext>
            </a:extLst>
          </p:cNvPr>
          <p:cNvGrpSpPr/>
          <p:nvPr/>
        </p:nvGrpSpPr>
        <p:grpSpPr>
          <a:xfrm>
            <a:off x="683973" y="5664476"/>
            <a:ext cx="8584849" cy="2715946"/>
            <a:chOff x="0" y="0"/>
            <a:chExt cx="6212777" cy="1965325"/>
          </a:xfrm>
        </p:grpSpPr>
        <p:pic>
          <p:nvPicPr>
            <p:cNvPr id="52" name="Picture 4887">
              <a:extLst>
                <a:ext uri="{FF2B5EF4-FFF2-40B4-BE49-F238E27FC236}">
                  <a16:creationId xmlns:a16="http://schemas.microsoft.com/office/drawing/2014/main" id="{FA10E285-3648-49D0-9C08-C61F6EE53FCD}"/>
                </a:ext>
              </a:extLst>
            </p:cNvPr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0" y="0"/>
              <a:ext cx="3152775" cy="1965325"/>
            </a:xfrm>
            <a:prstGeom prst="rect">
              <a:avLst/>
            </a:prstGeom>
          </p:spPr>
        </p:pic>
        <p:pic>
          <p:nvPicPr>
            <p:cNvPr id="53" name="Picture 4895">
              <a:extLst>
                <a:ext uri="{FF2B5EF4-FFF2-40B4-BE49-F238E27FC236}">
                  <a16:creationId xmlns:a16="http://schemas.microsoft.com/office/drawing/2014/main" id="{5346CBB9-E2DE-4E93-B440-F6AA4E9E20D7}"/>
                </a:ext>
              </a:extLst>
            </p:cNvPr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3060002" y="0"/>
              <a:ext cx="3152775" cy="1965325"/>
            </a:xfrm>
            <a:prstGeom prst="rect">
              <a:avLst/>
            </a:prstGeom>
          </p:spPr>
        </p:pic>
      </p:grpSp>
      <p:grpSp>
        <p:nvGrpSpPr>
          <p:cNvPr id="54" name="Group 74969">
            <a:extLst>
              <a:ext uri="{FF2B5EF4-FFF2-40B4-BE49-F238E27FC236}">
                <a16:creationId xmlns:a16="http://schemas.microsoft.com/office/drawing/2014/main" id="{DCDE8763-6CBD-4B16-9ECD-901A7E1ABA0F}"/>
              </a:ext>
            </a:extLst>
          </p:cNvPr>
          <p:cNvGrpSpPr/>
          <p:nvPr/>
        </p:nvGrpSpPr>
        <p:grpSpPr>
          <a:xfrm>
            <a:off x="9268822" y="5738016"/>
            <a:ext cx="8352394" cy="2642406"/>
            <a:chOff x="0" y="0"/>
            <a:chExt cx="6212777" cy="1965325"/>
          </a:xfrm>
        </p:grpSpPr>
        <p:pic>
          <p:nvPicPr>
            <p:cNvPr id="55" name="Picture 4903">
              <a:extLst>
                <a:ext uri="{FF2B5EF4-FFF2-40B4-BE49-F238E27FC236}">
                  <a16:creationId xmlns:a16="http://schemas.microsoft.com/office/drawing/2014/main" id="{78B40FDC-3C38-4FBF-9759-280EA9BAA781}"/>
                </a:ext>
              </a:extLst>
            </p:cNvPr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0" y="0"/>
              <a:ext cx="3152775" cy="1965325"/>
            </a:xfrm>
            <a:prstGeom prst="rect">
              <a:avLst/>
            </a:prstGeom>
          </p:spPr>
        </p:pic>
        <p:pic>
          <p:nvPicPr>
            <p:cNvPr id="56" name="Picture 4911">
              <a:extLst>
                <a:ext uri="{FF2B5EF4-FFF2-40B4-BE49-F238E27FC236}">
                  <a16:creationId xmlns:a16="http://schemas.microsoft.com/office/drawing/2014/main" id="{22D6B154-7B28-4634-BA86-5DA04A86F046}"/>
                </a:ext>
              </a:extLst>
            </p:cNvPr>
            <p:cNvPicPr/>
            <p:nvPr/>
          </p:nvPicPr>
          <p:blipFill>
            <a:blip r:embed="rId19"/>
            <a:stretch>
              <a:fillRect/>
            </a:stretch>
          </p:blipFill>
          <p:spPr>
            <a:xfrm>
              <a:off x="3060002" y="0"/>
              <a:ext cx="3152775" cy="1965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0872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2867</Words>
  <Application>Microsoft Office PowerPoint</Application>
  <PresentationFormat>Произвольный</PresentationFormat>
  <Paragraphs>389</Paragraphs>
  <Slides>27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Calibri</vt:lpstr>
      <vt:lpstr>Cambria Math</vt:lpstr>
      <vt:lpstr>Arial</vt:lpstr>
      <vt:lpstr>Times New Roman</vt:lpstr>
      <vt:lpstr>Carlito</vt:lpstr>
      <vt:lpstr>Cambria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Налетько Арина Юрьевна</dc:title>
  <dc:creator>Тимофей Бовт</dc:creator>
  <cp:lastModifiedBy>Тимофей Бовт</cp:lastModifiedBy>
  <cp:revision>42</cp:revision>
  <dcterms:created xsi:type="dcterms:W3CDTF">2006-08-16T00:00:00Z</dcterms:created>
  <dcterms:modified xsi:type="dcterms:W3CDTF">2025-06-10T04:03:25Z</dcterms:modified>
  <dc:identifier>DAF16iMwsCU</dc:identifier>
</cp:coreProperties>
</file>